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Saira Medium" pitchFamily="34" charset="0"/>
      <p:regular r:id="rId15"/>
    </p:embeddedFont>
    <p:embeddedFont>
      <p:font typeface="Saira Medium" pitchFamily="34" charset="-122"/>
      <p:regular r:id="rId16"/>
    </p:embeddedFont>
    <p:embeddedFont>
      <p:font typeface="Saira Medium" pitchFamily="34" charset="-120"/>
      <p:regular r:id="rId17"/>
    </p:embeddedFont>
    <p:embeddedFont>
      <p:font typeface="Roboto" panose="02000000000000000000" pitchFamily="34" charset="0"/>
      <p:regular r:id="rId18"/>
    </p:embeddedFont>
    <p:embeddedFont>
      <p:font typeface="Roboto" panose="02000000000000000000" pitchFamily="34" charset="-122"/>
      <p:regular r:id="rId19"/>
    </p:embeddedFont>
    <p:embeddedFont>
      <p:font typeface="Roboto" panose="02000000000000000000" pitchFamily="34" charset="-120"/>
      <p:regular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9941"/>
            <a:ext cx="5670590" cy="708779"/>
          </a:xfrm>
          <a:prstGeom prst="rect">
            <a:avLst/>
          </a:prstGeom>
          <a:noFill/>
        </p:spPr>
        <p:txBody>
          <a:bodyPr wrap="none" lIns="0" tIns="0" rIns="0" bIns="0" rtlCol="0" anchor="t"/>
          <a:lstStyle/>
          <a:p>
            <a:pPr marL="0" indent="0">
              <a:lnSpc>
                <a:spcPts val="5550"/>
              </a:lnSpc>
              <a:buNone/>
            </a:pPr>
            <a:r>
              <a:rPr lang="en-US" sz="4450" b="1" dirty="0">
                <a:solidFill>
                  <a:srgbClr val="FFFFFF"/>
                </a:solidFill>
                <a:latin typeface="Saira Medium" pitchFamily="34" charset="0"/>
                <a:ea typeface="Saira Medium" pitchFamily="34" charset="-122"/>
                <a:cs typeface="Saira Medium" pitchFamily="34" charset="-120"/>
              </a:rPr>
              <a:t>Agentic AI</a:t>
            </a:r>
            <a:endParaRPr lang="en-US" sz="4450" dirty="0"/>
          </a:p>
        </p:txBody>
      </p:sp>
      <p:sp>
        <p:nvSpPr>
          <p:cNvPr id="4" name="Text 1"/>
          <p:cNvSpPr/>
          <p:nvPr/>
        </p:nvSpPr>
        <p:spPr>
          <a:xfrm>
            <a:off x="793790" y="2478881"/>
            <a:ext cx="5497949" cy="566976"/>
          </a:xfrm>
          <a:prstGeom prst="rect">
            <a:avLst/>
          </a:prstGeom>
          <a:noFill/>
        </p:spPr>
        <p:txBody>
          <a:bodyPr wrap="none" lIns="0" tIns="0" rIns="0" bIns="0" rtlCol="0" anchor="t"/>
          <a:lstStyle/>
          <a:p>
            <a:pPr marL="0" indent="0">
              <a:lnSpc>
                <a:spcPts val="4450"/>
              </a:lnSpc>
              <a:buNone/>
            </a:pPr>
            <a:r>
              <a:rPr lang="en-US" sz="3550" dirty="0">
                <a:solidFill>
                  <a:srgbClr val="FFFFFF"/>
                </a:solidFill>
                <a:latin typeface="Saira Medium" pitchFamily="34" charset="0"/>
                <a:ea typeface="Saira Medium" pitchFamily="34" charset="-122"/>
                <a:cs typeface="Saira Medium" pitchFamily="34" charset="-120"/>
              </a:rPr>
              <a:t>AI that Can Think for Itself</a:t>
            </a:r>
            <a:endParaRPr lang="en-US" sz="3550" dirty="0"/>
          </a:p>
        </p:txBody>
      </p:sp>
      <p:sp>
        <p:nvSpPr>
          <p:cNvPr id="5" name="Text 2"/>
          <p:cNvSpPr/>
          <p:nvPr/>
        </p:nvSpPr>
        <p:spPr>
          <a:xfrm>
            <a:off x="793790" y="3386018"/>
            <a:ext cx="7556421" cy="2177415"/>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AI is getting smarter! It can now see the world around it, make decisions, and take action on its own. This is called "Agentic AI". In this presentation, we'll learn all about Agentic AI - what it is, how it works, and how it's being used in different jobs and industries. We'll also talk about the cool things Agentic AI can do in the future. Get ready to explore this amazing new technology!</a:t>
            </a:r>
            <a:endParaRPr lang="en-US" sz="1750" dirty="0"/>
          </a:p>
        </p:txBody>
      </p:sp>
      <p:sp>
        <p:nvSpPr>
          <p:cNvPr id="6" name="Text 3"/>
          <p:cNvSpPr/>
          <p:nvPr/>
        </p:nvSpPr>
        <p:spPr>
          <a:xfrm>
            <a:off x="793790" y="5818584"/>
            <a:ext cx="7556421" cy="362903"/>
          </a:xfrm>
          <a:prstGeom prst="rect">
            <a:avLst/>
          </a:prstGeom>
          <a:noFill/>
        </p:spPr>
        <p:txBody>
          <a:bodyPr wrap="none" lIns="0" tIns="0" rIns="0" bIns="0" rtlCol="0" anchor="t"/>
          <a:lstStyle/>
          <a:p>
            <a:pPr marL="0" indent="0" algn="r">
              <a:lnSpc>
                <a:spcPts val="2850"/>
              </a:lnSpc>
              <a:buNone/>
            </a:pPr>
            <a:endParaRPr lang="en-US" sz="1750" dirty="0"/>
          </a:p>
        </p:txBody>
      </p:sp>
      <p:sp>
        <p:nvSpPr>
          <p:cNvPr id="7" name="Text 4"/>
          <p:cNvSpPr/>
          <p:nvPr/>
        </p:nvSpPr>
        <p:spPr>
          <a:xfrm>
            <a:off x="812840" y="6810653"/>
            <a:ext cx="7556421" cy="362903"/>
          </a:xfrm>
          <a:prstGeom prst="rect">
            <a:avLst/>
          </a:prstGeom>
          <a:noFill/>
        </p:spPr>
        <p:txBody>
          <a:bodyPr wrap="none" lIns="0" tIns="0" rIns="0" bIns="0" rtlCol="0" anchor="t"/>
          <a:lstStyle/>
          <a:p>
            <a:pPr marL="0" indent="0" algn="r">
              <a:lnSpc>
                <a:spcPts val="2850"/>
              </a:lnSpc>
              <a:buNone/>
            </a:pPr>
            <a:r>
              <a:rPr lang="en-US" sz="175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75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77553"/>
            <a:ext cx="8119110"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Core Components of Agentic AI</a:t>
            </a:r>
            <a:endParaRPr lang="en-US" sz="4450" dirty="0"/>
          </a:p>
        </p:txBody>
      </p:sp>
      <p:sp>
        <p:nvSpPr>
          <p:cNvPr id="3" name="Text 1"/>
          <p:cNvSpPr/>
          <p:nvPr/>
        </p:nvSpPr>
        <p:spPr>
          <a:xfrm>
            <a:off x="793790" y="2653308"/>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Perception</a:t>
            </a:r>
            <a:endParaRPr lang="en-US" sz="2200" dirty="0"/>
          </a:p>
        </p:txBody>
      </p:sp>
      <p:sp>
        <p:nvSpPr>
          <p:cNvPr id="4" name="Text 2"/>
          <p:cNvSpPr/>
          <p:nvPr/>
        </p:nvSpPr>
        <p:spPr>
          <a:xfrm>
            <a:off x="793790" y="3234452"/>
            <a:ext cx="2845594" cy="2177415"/>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Agents understand their environment through sensors and data inputs. This includes computer vision and natural language processing.</a:t>
            </a:r>
            <a:endParaRPr lang="en-US" sz="1750" dirty="0"/>
          </a:p>
        </p:txBody>
      </p:sp>
      <p:sp>
        <p:nvSpPr>
          <p:cNvPr id="5" name="Text 3"/>
          <p:cNvSpPr/>
          <p:nvPr/>
        </p:nvSpPr>
        <p:spPr>
          <a:xfrm>
            <a:off x="4200406" y="2653308"/>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Decision Making</a:t>
            </a:r>
            <a:endParaRPr lang="en-US" sz="2200" dirty="0"/>
          </a:p>
        </p:txBody>
      </p:sp>
      <p:sp>
        <p:nvSpPr>
          <p:cNvPr id="6" name="Text 4"/>
          <p:cNvSpPr/>
          <p:nvPr/>
        </p:nvSpPr>
        <p:spPr>
          <a:xfrm>
            <a:off x="4200406" y="3234452"/>
            <a:ext cx="2845594" cy="1451610"/>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Algorithms select optimal actions based on perceived information. Reinforcement Learning is a key example.</a:t>
            </a:r>
            <a:endParaRPr lang="en-US" sz="1750" dirty="0"/>
          </a:p>
        </p:txBody>
      </p:sp>
      <p:sp>
        <p:nvSpPr>
          <p:cNvPr id="7" name="Text 5"/>
          <p:cNvSpPr/>
          <p:nvPr/>
        </p:nvSpPr>
        <p:spPr>
          <a:xfrm>
            <a:off x="7607022" y="2653308"/>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Action Execution</a:t>
            </a:r>
            <a:endParaRPr lang="en-US" sz="2200" dirty="0"/>
          </a:p>
        </p:txBody>
      </p:sp>
      <p:sp>
        <p:nvSpPr>
          <p:cNvPr id="8" name="Text 6"/>
          <p:cNvSpPr/>
          <p:nvPr/>
        </p:nvSpPr>
        <p:spPr>
          <a:xfrm>
            <a:off x="7607022" y="3234452"/>
            <a:ext cx="2845594" cy="1451610"/>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Chosen actions are carried out via mechanisms like robotic actuators and software APIs.</a:t>
            </a:r>
            <a:endParaRPr lang="en-US" sz="1750" dirty="0"/>
          </a:p>
        </p:txBody>
      </p:sp>
      <p:sp>
        <p:nvSpPr>
          <p:cNvPr id="9" name="Text 7"/>
          <p:cNvSpPr/>
          <p:nvPr/>
        </p:nvSpPr>
        <p:spPr>
          <a:xfrm>
            <a:off x="11013638" y="2653308"/>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Memory &amp; Learning</a:t>
            </a:r>
            <a:endParaRPr lang="en-US" sz="2200" dirty="0"/>
          </a:p>
        </p:txBody>
      </p:sp>
      <p:sp>
        <p:nvSpPr>
          <p:cNvPr id="10" name="Text 8"/>
          <p:cNvSpPr/>
          <p:nvPr/>
        </p:nvSpPr>
        <p:spPr>
          <a:xfrm>
            <a:off x="11013638" y="3234452"/>
            <a:ext cx="2845594" cy="1451610"/>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Agents store experiences and adapt future behavior using Recurrent Neural Networks.</a:t>
            </a:r>
            <a:endParaRPr lang="en-US" sz="1750" dirty="0"/>
          </a:p>
        </p:txBody>
      </p:sp>
      <p:sp>
        <p:nvSpPr>
          <p:cNvPr id="11" name="Text 9"/>
          <p:cNvSpPr/>
          <p:nvPr/>
        </p:nvSpPr>
        <p:spPr>
          <a:xfrm>
            <a:off x="793790" y="5871091"/>
            <a:ext cx="13042821" cy="362903"/>
          </a:xfrm>
          <a:prstGeom prst="rect">
            <a:avLst/>
          </a:prstGeom>
          <a:noFill/>
        </p:spPr>
        <p:txBody>
          <a:bodyPr wrap="none" lIns="0" tIns="0" rIns="0" bIns="0" rtlCol="0" anchor="t"/>
          <a:lstStyle/>
          <a:p>
            <a:pPr marL="0" indent="0" algn="r">
              <a:lnSpc>
                <a:spcPts val="2850"/>
              </a:lnSpc>
              <a:buNone/>
            </a:pPr>
            <a:endParaRPr lang="en-US" sz="1750" dirty="0"/>
          </a:p>
        </p:txBody>
      </p:sp>
      <p:sp>
        <p:nvSpPr>
          <p:cNvPr id="12" name="Text 10"/>
          <p:cNvSpPr/>
          <p:nvPr/>
        </p:nvSpPr>
        <p:spPr>
          <a:xfrm>
            <a:off x="816650" y="7107634"/>
            <a:ext cx="13042821" cy="362903"/>
          </a:xfrm>
          <a:prstGeom prst="rect">
            <a:avLst/>
          </a:prstGeom>
          <a:noFill/>
        </p:spPr>
        <p:txBody>
          <a:bodyPr wrap="none" lIns="0" tIns="0" rIns="0" bIns="0" rtlCol="0" anchor="t"/>
          <a:lstStyle/>
          <a:p>
            <a:pPr marL="0" indent="0" algn="r">
              <a:lnSpc>
                <a:spcPts val="2850"/>
              </a:lnSpc>
              <a:buNone/>
            </a:pPr>
            <a:r>
              <a:rPr lang="en-US" sz="175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75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750" dirty="0"/>
          </a:p>
        </p:txBody>
      </p:sp>
      <p:sp>
        <p:nvSpPr>
          <p:cNvPr id="13" name="Rectangles 12"/>
          <p:cNvSpPr/>
          <p:nvPr/>
        </p:nvSpPr>
        <p:spPr>
          <a:xfrm>
            <a:off x="12484100" y="7726680"/>
            <a:ext cx="2126615" cy="5022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2946" y="792718"/>
            <a:ext cx="7646670" cy="636508"/>
          </a:xfrm>
          <a:prstGeom prst="rect">
            <a:avLst/>
          </a:prstGeom>
          <a:noFill/>
        </p:spPr>
        <p:txBody>
          <a:bodyPr wrap="none" lIns="0" tIns="0" rIns="0" bIns="0" rtlCol="0" anchor="t"/>
          <a:lstStyle/>
          <a:p>
            <a:pPr marL="0" indent="0">
              <a:lnSpc>
                <a:spcPts val="5000"/>
              </a:lnSpc>
              <a:buNone/>
            </a:pPr>
            <a:r>
              <a:rPr lang="en-US" sz="4000" dirty="0">
                <a:solidFill>
                  <a:srgbClr val="FFFFFF"/>
                </a:solidFill>
                <a:latin typeface="Saira Medium" pitchFamily="34" charset="0"/>
                <a:ea typeface="Saira Medium" pitchFamily="34" charset="-122"/>
                <a:cs typeface="Saira Medium" pitchFamily="34" charset="-120"/>
              </a:rPr>
              <a:t>Key Characteristics of Agentic AI</a:t>
            </a:r>
            <a:endParaRPr lang="en-US" sz="4000" dirty="0"/>
          </a:p>
        </p:txBody>
      </p:sp>
      <p:sp>
        <p:nvSpPr>
          <p:cNvPr id="4" name="Shape 1"/>
          <p:cNvSpPr/>
          <p:nvPr/>
        </p:nvSpPr>
        <p:spPr>
          <a:xfrm>
            <a:off x="712946" y="1963817"/>
            <a:ext cx="458272" cy="45827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883563" y="2040136"/>
            <a:ext cx="117038" cy="305514"/>
          </a:xfrm>
          <a:prstGeom prst="rect">
            <a:avLst/>
          </a:prstGeom>
          <a:noFill/>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1</a:t>
            </a:r>
            <a:endParaRPr lang="en-US" sz="2400" dirty="0"/>
          </a:p>
        </p:txBody>
      </p:sp>
      <p:sp>
        <p:nvSpPr>
          <p:cNvPr id="6" name="Text 3"/>
          <p:cNvSpPr/>
          <p:nvPr/>
        </p:nvSpPr>
        <p:spPr>
          <a:xfrm>
            <a:off x="1374815" y="1963817"/>
            <a:ext cx="2546152" cy="318254"/>
          </a:xfrm>
          <a:prstGeom prst="rect">
            <a:avLst/>
          </a:prstGeom>
          <a:noFill/>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Autonomy</a:t>
            </a:r>
            <a:endParaRPr lang="en-US" sz="2000" dirty="0"/>
          </a:p>
        </p:txBody>
      </p:sp>
      <p:sp>
        <p:nvSpPr>
          <p:cNvPr id="7" name="Text 4"/>
          <p:cNvSpPr/>
          <p:nvPr/>
        </p:nvSpPr>
        <p:spPr>
          <a:xfrm>
            <a:off x="1374815" y="2404229"/>
            <a:ext cx="7056239" cy="325874"/>
          </a:xfrm>
          <a:prstGeom prst="rect">
            <a:avLst/>
          </a:prstGeom>
          <a:noFill/>
        </p:spPr>
        <p:txBody>
          <a:bodyPr wrap="none" lIns="0" tIns="0" rIns="0" bIns="0" rtlCol="0" anchor="t"/>
          <a:lstStyle/>
          <a:p>
            <a:pPr marL="0" indent="0">
              <a:lnSpc>
                <a:spcPts val="255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Agentic AI operates independently. It requires no constant human supervision.</a:t>
            </a:r>
            <a:endParaRPr lang="en-US" sz="1600" dirty="0"/>
          </a:p>
        </p:txBody>
      </p:sp>
      <p:sp>
        <p:nvSpPr>
          <p:cNvPr id="8" name="Shape 5"/>
          <p:cNvSpPr/>
          <p:nvPr/>
        </p:nvSpPr>
        <p:spPr>
          <a:xfrm>
            <a:off x="712946" y="3162776"/>
            <a:ext cx="458272" cy="45827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848678" y="3239095"/>
            <a:ext cx="186690" cy="305514"/>
          </a:xfrm>
          <a:prstGeom prst="rect">
            <a:avLst/>
          </a:prstGeom>
          <a:noFill/>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2</a:t>
            </a:r>
            <a:endParaRPr lang="en-US" sz="2400" dirty="0"/>
          </a:p>
        </p:txBody>
      </p:sp>
      <p:sp>
        <p:nvSpPr>
          <p:cNvPr id="10" name="Text 7"/>
          <p:cNvSpPr/>
          <p:nvPr/>
        </p:nvSpPr>
        <p:spPr>
          <a:xfrm>
            <a:off x="1374815" y="3162776"/>
            <a:ext cx="2546152" cy="318254"/>
          </a:xfrm>
          <a:prstGeom prst="rect">
            <a:avLst/>
          </a:prstGeom>
          <a:noFill/>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Adaptability</a:t>
            </a:r>
            <a:endParaRPr lang="en-US" sz="2000" dirty="0"/>
          </a:p>
        </p:txBody>
      </p:sp>
      <p:sp>
        <p:nvSpPr>
          <p:cNvPr id="11" name="Text 8"/>
          <p:cNvSpPr/>
          <p:nvPr/>
        </p:nvSpPr>
        <p:spPr>
          <a:xfrm>
            <a:off x="1374815" y="3603188"/>
            <a:ext cx="7056239" cy="325874"/>
          </a:xfrm>
          <a:prstGeom prst="rect">
            <a:avLst/>
          </a:prstGeom>
          <a:noFill/>
        </p:spPr>
        <p:txBody>
          <a:bodyPr wrap="none" lIns="0" tIns="0" rIns="0" bIns="0" rtlCol="0" anchor="t"/>
          <a:lstStyle/>
          <a:p>
            <a:pPr marL="0" indent="0">
              <a:lnSpc>
                <a:spcPts val="255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It adjusts behavior based on changing environments and new data.</a:t>
            </a:r>
            <a:endParaRPr lang="en-US" sz="1600" dirty="0"/>
          </a:p>
        </p:txBody>
      </p:sp>
      <p:sp>
        <p:nvSpPr>
          <p:cNvPr id="12" name="Shape 9"/>
          <p:cNvSpPr/>
          <p:nvPr/>
        </p:nvSpPr>
        <p:spPr>
          <a:xfrm>
            <a:off x="712946" y="4361736"/>
            <a:ext cx="458272" cy="458272"/>
          </a:xfrm>
          <a:prstGeom prst="roundRect">
            <a:avLst>
              <a:gd name="adj" fmla="val 40005"/>
            </a:avLst>
          </a:prstGeom>
          <a:solidFill>
            <a:srgbClr val="030303"/>
          </a:solidFill>
          <a:ln w="22860">
            <a:solidFill>
              <a:srgbClr val="FC8337"/>
            </a:solidFill>
            <a:prstDash val="solid"/>
          </a:ln>
        </p:spPr>
      </p:sp>
      <p:sp>
        <p:nvSpPr>
          <p:cNvPr id="13" name="Text 10"/>
          <p:cNvSpPr/>
          <p:nvPr/>
        </p:nvSpPr>
        <p:spPr>
          <a:xfrm>
            <a:off x="849749" y="4438055"/>
            <a:ext cx="184547" cy="305514"/>
          </a:xfrm>
          <a:prstGeom prst="rect">
            <a:avLst/>
          </a:prstGeom>
          <a:noFill/>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3</a:t>
            </a:r>
            <a:endParaRPr lang="en-US" sz="2400" dirty="0"/>
          </a:p>
        </p:txBody>
      </p:sp>
      <p:sp>
        <p:nvSpPr>
          <p:cNvPr id="14" name="Text 11"/>
          <p:cNvSpPr/>
          <p:nvPr/>
        </p:nvSpPr>
        <p:spPr>
          <a:xfrm>
            <a:off x="1374815" y="4361736"/>
            <a:ext cx="2546152" cy="318254"/>
          </a:xfrm>
          <a:prstGeom prst="rect">
            <a:avLst/>
          </a:prstGeom>
          <a:noFill/>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Proactiveness</a:t>
            </a:r>
            <a:endParaRPr lang="en-US" sz="2000" dirty="0"/>
          </a:p>
        </p:txBody>
      </p:sp>
      <p:sp>
        <p:nvSpPr>
          <p:cNvPr id="15" name="Text 12"/>
          <p:cNvSpPr/>
          <p:nvPr/>
        </p:nvSpPr>
        <p:spPr>
          <a:xfrm>
            <a:off x="1374815" y="4802148"/>
            <a:ext cx="7056239" cy="325874"/>
          </a:xfrm>
          <a:prstGeom prst="rect">
            <a:avLst/>
          </a:prstGeom>
          <a:noFill/>
        </p:spPr>
        <p:txBody>
          <a:bodyPr wrap="none" lIns="0" tIns="0" rIns="0" bIns="0" rtlCol="0" anchor="t"/>
          <a:lstStyle/>
          <a:p>
            <a:pPr marL="0" indent="0">
              <a:lnSpc>
                <a:spcPts val="255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Agentic AI initiates actions to achieve goals.</a:t>
            </a:r>
            <a:endParaRPr lang="en-US" sz="1600" dirty="0"/>
          </a:p>
        </p:txBody>
      </p:sp>
      <p:sp>
        <p:nvSpPr>
          <p:cNvPr id="16" name="Shape 13"/>
          <p:cNvSpPr/>
          <p:nvPr/>
        </p:nvSpPr>
        <p:spPr>
          <a:xfrm>
            <a:off x="712946" y="5560695"/>
            <a:ext cx="458272" cy="458272"/>
          </a:xfrm>
          <a:prstGeom prst="roundRect">
            <a:avLst>
              <a:gd name="adj" fmla="val 40005"/>
            </a:avLst>
          </a:prstGeom>
          <a:solidFill>
            <a:srgbClr val="030303"/>
          </a:solidFill>
          <a:ln w="22860">
            <a:solidFill>
              <a:srgbClr val="FC8337"/>
            </a:solidFill>
            <a:prstDash val="solid"/>
          </a:ln>
        </p:spPr>
      </p:sp>
      <p:sp>
        <p:nvSpPr>
          <p:cNvPr id="17" name="Text 14"/>
          <p:cNvSpPr/>
          <p:nvPr/>
        </p:nvSpPr>
        <p:spPr>
          <a:xfrm>
            <a:off x="843558" y="5637014"/>
            <a:ext cx="197048" cy="305514"/>
          </a:xfrm>
          <a:prstGeom prst="rect">
            <a:avLst/>
          </a:prstGeom>
          <a:noFill/>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4</a:t>
            </a:r>
            <a:endParaRPr lang="en-US" sz="2400" dirty="0"/>
          </a:p>
        </p:txBody>
      </p:sp>
      <p:sp>
        <p:nvSpPr>
          <p:cNvPr id="18" name="Text 15"/>
          <p:cNvSpPr/>
          <p:nvPr/>
        </p:nvSpPr>
        <p:spPr>
          <a:xfrm>
            <a:off x="1374815" y="5560695"/>
            <a:ext cx="2546152" cy="318254"/>
          </a:xfrm>
          <a:prstGeom prst="rect">
            <a:avLst/>
          </a:prstGeom>
          <a:noFill/>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Goal-Orientation</a:t>
            </a:r>
            <a:endParaRPr lang="en-US" sz="2000" dirty="0"/>
          </a:p>
        </p:txBody>
      </p:sp>
      <p:sp>
        <p:nvSpPr>
          <p:cNvPr id="19" name="Text 16"/>
          <p:cNvSpPr/>
          <p:nvPr/>
        </p:nvSpPr>
        <p:spPr>
          <a:xfrm>
            <a:off x="1374815" y="6001107"/>
            <a:ext cx="7056239" cy="325874"/>
          </a:xfrm>
          <a:prstGeom prst="rect">
            <a:avLst/>
          </a:prstGeom>
          <a:noFill/>
        </p:spPr>
        <p:txBody>
          <a:bodyPr wrap="none" lIns="0" tIns="0" rIns="0" bIns="0" rtlCol="0" anchor="t"/>
          <a:lstStyle/>
          <a:p>
            <a:pPr marL="0" indent="0">
              <a:lnSpc>
                <a:spcPts val="255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It optimizes performance toward specific objectives.</a:t>
            </a:r>
            <a:endParaRPr lang="en-US" sz="1600" dirty="0"/>
          </a:p>
        </p:txBody>
      </p:sp>
      <p:sp>
        <p:nvSpPr>
          <p:cNvPr id="20" name="Text 17"/>
          <p:cNvSpPr/>
          <p:nvPr/>
        </p:nvSpPr>
        <p:spPr>
          <a:xfrm>
            <a:off x="712946" y="6556057"/>
            <a:ext cx="7718108" cy="325874"/>
          </a:xfrm>
          <a:prstGeom prst="rect">
            <a:avLst/>
          </a:prstGeom>
          <a:noFill/>
        </p:spPr>
        <p:txBody>
          <a:bodyPr wrap="none" lIns="0" tIns="0" rIns="0" bIns="0" rtlCol="0" anchor="t"/>
          <a:lstStyle/>
          <a:p>
            <a:pPr marL="0" indent="0" algn="r">
              <a:lnSpc>
                <a:spcPts val="2550"/>
              </a:lnSpc>
              <a:buNone/>
            </a:pPr>
            <a:endParaRPr lang="en-US" sz="1600" dirty="0"/>
          </a:p>
        </p:txBody>
      </p:sp>
      <p:sp>
        <p:nvSpPr>
          <p:cNvPr id="21" name="Text 18"/>
          <p:cNvSpPr/>
          <p:nvPr/>
        </p:nvSpPr>
        <p:spPr>
          <a:xfrm>
            <a:off x="731996" y="7418983"/>
            <a:ext cx="7718108" cy="325874"/>
          </a:xfrm>
          <a:prstGeom prst="rect">
            <a:avLst/>
          </a:prstGeom>
          <a:noFill/>
        </p:spPr>
        <p:txBody>
          <a:bodyPr wrap="none" lIns="0" tIns="0" rIns="0" bIns="0" rtlCol="0" anchor="t"/>
          <a:lstStyle/>
          <a:p>
            <a:pPr marL="0" indent="0" algn="r">
              <a:lnSpc>
                <a:spcPts val="2550"/>
              </a:lnSpc>
              <a:buNone/>
            </a:pPr>
            <a:r>
              <a:rPr lang="en-US" sz="160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60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24100"/>
          </a:xfrm>
          <a:prstGeom prst="rect">
            <a:avLst/>
          </a:prstGeom>
        </p:spPr>
      </p:pic>
      <p:sp>
        <p:nvSpPr>
          <p:cNvPr id="3" name="Text 0"/>
          <p:cNvSpPr/>
          <p:nvPr/>
        </p:nvSpPr>
        <p:spPr>
          <a:xfrm>
            <a:off x="650677" y="2981563"/>
            <a:ext cx="6474976" cy="581025"/>
          </a:xfrm>
          <a:prstGeom prst="rect">
            <a:avLst/>
          </a:prstGeom>
          <a:noFill/>
        </p:spPr>
        <p:txBody>
          <a:bodyPr wrap="none" lIns="0" tIns="0" rIns="0" bIns="0" rtlCol="0" anchor="t"/>
          <a:lstStyle/>
          <a:p>
            <a:pPr marL="0" indent="0">
              <a:lnSpc>
                <a:spcPts val="4550"/>
              </a:lnSpc>
              <a:buNone/>
            </a:pPr>
            <a:r>
              <a:rPr lang="en-US" sz="3650" dirty="0">
                <a:solidFill>
                  <a:srgbClr val="FFFFFF"/>
                </a:solidFill>
                <a:latin typeface="Saira Medium" pitchFamily="34" charset="0"/>
                <a:ea typeface="Saira Medium" pitchFamily="34" charset="-122"/>
                <a:cs typeface="Saira Medium" pitchFamily="34" charset="-120"/>
              </a:rPr>
              <a:t>Applications Across Industries</a:t>
            </a:r>
            <a:endParaRPr lang="en-US" sz="3650" dirty="0"/>
          </a:p>
        </p:txBody>
      </p:sp>
      <p:sp>
        <p:nvSpPr>
          <p:cNvPr id="4" name="Shape 1"/>
          <p:cNvSpPr/>
          <p:nvPr/>
        </p:nvSpPr>
        <p:spPr>
          <a:xfrm>
            <a:off x="650677" y="3841433"/>
            <a:ext cx="6571655" cy="1414582"/>
          </a:xfrm>
          <a:prstGeom prst="roundRect">
            <a:avLst>
              <a:gd name="adj" fmla="val 11830"/>
            </a:avLst>
          </a:prstGeom>
          <a:solidFill>
            <a:srgbClr val="030303"/>
          </a:solidFill>
          <a:ln w="22860">
            <a:solidFill>
              <a:srgbClr val="FC8337"/>
            </a:solidFill>
            <a:prstDash val="solid"/>
          </a:ln>
        </p:spPr>
      </p:sp>
      <p:sp>
        <p:nvSpPr>
          <p:cNvPr id="5" name="Text 2"/>
          <p:cNvSpPr/>
          <p:nvPr/>
        </p:nvSpPr>
        <p:spPr>
          <a:xfrm>
            <a:off x="859393" y="4050149"/>
            <a:ext cx="2324100" cy="290513"/>
          </a:xfrm>
          <a:prstGeom prst="rect">
            <a:avLst/>
          </a:prstGeom>
          <a:noFill/>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Healthcare</a:t>
            </a:r>
            <a:endParaRPr lang="en-US" sz="1800" dirty="0"/>
          </a:p>
        </p:txBody>
      </p:sp>
      <p:sp>
        <p:nvSpPr>
          <p:cNvPr id="6" name="Text 3"/>
          <p:cNvSpPr/>
          <p:nvPr/>
        </p:nvSpPr>
        <p:spPr>
          <a:xfrm>
            <a:off x="859393" y="4452223"/>
            <a:ext cx="6154222" cy="595074"/>
          </a:xfrm>
          <a:prstGeom prst="rect">
            <a:avLst/>
          </a:prstGeom>
          <a:noFill/>
        </p:spPr>
        <p:txBody>
          <a:bodyPr wrap="square" lIns="0" tIns="0" rIns="0" bIns="0" rtlCol="0" anchor="t"/>
          <a:lstStyle/>
          <a:p>
            <a:pPr marL="0" indent="0">
              <a:lnSpc>
                <a:spcPts val="2300"/>
              </a:lnSpc>
              <a:buNone/>
            </a:pPr>
            <a:r>
              <a:rPr lang="en-US" sz="1450" dirty="0">
                <a:solidFill>
                  <a:srgbClr val="E5E0DF"/>
                </a:solidFill>
                <a:latin typeface="Roboto" panose="02000000000000000000" pitchFamily="34" charset="0"/>
                <a:ea typeface="Roboto" panose="02000000000000000000" pitchFamily="34" charset="-122"/>
                <a:cs typeface="Roboto" panose="02000000000000000000" pitchFamily="34" charset="-120"/>
              </a:rPr>
              <a:t>Autonomous diagnostic tools and personalized treatment plans are emerging.</a:t>
            </a:r>
            <a:endParaRPr lang="en-US" sz="1450" dirty="0"/>
          </a:p>
        </p:txBody>
      </p:sp>
      <p:sp>
        <p:nvSpPr>
          <p:cNvPr id="7" name="Shape 4"/>
          <p:cNvSpPr/>
          <p:nvPr/>
        </p:nvSpPr>
        <p:spPr>
          <a:xfrm>
            <a:off x="7408188" y="3841433"/>
            <a:ext cx="6571655" cy="1414582"/>
          </a:xfrm>
          <a:prstGeom prst="roundRect">
            <a:avLst>
              <a:gd name="adj" fmla="val 11830"/>
            </a:avLst>
          </a:prstGeom>
          <a:solidFill>
            <a:srgbClr val="030303"/>
          </a:solidFill>
          <a:ln w="22860">
            <a:solidFill>
              <a:srgbClr val="FC8337"/>
            </a:solidFill>
            <a:prstDash val="solid"/>
          </a:ln>
        </p:spPr>
      </p:sp>
      <p:sp>
        <p:nvSpPr>
          <p:cNvPr id="8" name="Text 5"/>
          <p:cNvSpPr/>
          <p:nvPr/>
        </p:nvSpPr>
        <p:spPr>
          <a:xfrm>
            <a:off x="7616904" y="4050149"/>
            <a:ext cx="2324100" cy="290513"/>
          </a:xfrm>
          <a:prstGeom prst="rect">
            <a:avLst/>
          </a:prstGeom>
          <a:noFill/>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Finance</a:t>
            </a:r>
            <a:endParaRPr lang="en-US" sz="1800" dirty="0"/>
          </a:p>
        </p:txBody>
      </p:sp>
      <p:sp>
        <p:nvSpPr>
          <p:cNvPr id="9" name="Text 6"/>
          <p:cNvSpPr/>
          <p:nvPr/>
        </p:nvSpPr>
        <p:spPr>
          <a:xfrm>
            <a:off x="7616904" y="4452223"/>
            <a:ext cx="6154222" cy="297537"/>
          </a:xfrm>
          <a:prstGeom prst="rect">
            <a:avLst/>
          </a:prstGeom>
          <a:noFill/>
        </p:spPr>
        <p:txBody>
          <a:bodyPr wrap="none" lIns="0" tIns="0" rIns="0" bIns="0" rtlCol="0" anchor="t"/>
          <a:lstStyle/>
          <a:p>
            <a:pPr marL="0" indent="0">
              <a:lnSpc>
                <a:spcPts val="2300"/>
              </a:lnSpc>
              <a:buNone/>
            </a:pPr>
            <a:r>
              <a:rPr lang="en-US" sz="1450" dirty="0">
                <a:solidFill>
                  <a:srgbClr val="E5E0DF"/>
                </a:solidFill>
                <a:latin typeface="Roboto" panose="02000000000000000000" pitchFamily="34" charset="0"/>
                <a:ea typeface="Roboto" panose="02000000000000000000" pitchFamily="34" charset="-122"/>
                <a:cs typeface="Roboto" panose="02000000000000000000" pitchFamily="34" charset="-120"/>
              </a:rPr>
              <a:t>Algorithmic trading and fraud detection enhance financial services.</a:t>
            </a:r>
            <a:endParaRPr lang="en-US" sz="1450" dirty="0"/>
          </a:p>
        </p:txBody>
      </p:sp>
      <p:sp>
        <p:nvSpPr>
          <p:cNvPr id="10" name="Shape 7"/>
          <p:cNvSpPr/>
          <p:nvPr/>
        </p:nvSpPr>
        <p:spPr>
          <a:xfrm>
            <a:off x="650677" y="5441871"/>
            <a:ext cx="6571655" cy="1117044"/>
          </a:xfrm>
          <a:prstGeom prst="roundRect">
            <a:avLst>
              <a:gd name="adj" fmla="val 14981"/>
            </a:avLst>
          </a:prstGeom>
          <a:solidFill>
            <a:srgbClr val="030303"/>
          </a:solidFill>
          <a:ln w="22860">
            <a:solidFill>
              <a:srgbClr val="FC8337"/>
            </a:solidFill>
            <a:prstDash val="solid"/>
          </a:ln>
        </p:spPr>
      </p:sp>
      <p:sp>
        <p:nvSpPr>
          <p:cNvPr id="11" name="Text 8"/>
          <p:cNvSpPr/>
          <p:nvPr/>
        </p:nvSpPr>
        <p:spPr>
          <a:xfrm>
            <a:off x="859393" y="5650587"/>
            <a:ext cx="2324100" cy="290513"/>
          </a:xfrm>
          <a:prstGeom prst="rect">
            <a:avLst/>
          </a:prstGeom>
          <a:noFill/>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Manufacturing</a:t>
            </a:r>
            <a:endParaRPr lang="en-US" sz="1800" dirty="0"/>
          </a:p>
        </p:txBody>
      </p:sp>
      <p:sp>
        <p:nvSpPr>
          <p:cNvPr id="12" name="Text 9"/>
          <p:cNvSpPr/>
          <p:nvPr/>
        </p:nvSpPr>
        <p:spPr>
          <a:xfrm>
            <a:off x="859393" y="6052661"/>
            <a:ext cx="6154222" cy="297537"/>
          </a:xfrm>
          <a:prstGeom prst="rect">
            <a:avLst/>
          </a:prstGeom>
          <a:noFill/>
        </p:spPr>
        <p:txBody>
          <a:bodyPr wrap="none" lIns="0" tIns="0" rIns="0" bIns="0" rtlCol="0" anchor="t"/>
          <a:lstStyle/>
          <a:p>
            <a:pPr marL="0" indent="0">
              <a:lnSpc>
                <a:spcPts val="2300"/>
              </a:lnSpc>
              <a:buNone/>
            </a:pPr>
            <a:r>
              <a:rPr lang="en-US" sz="1450" dirty="0">
                <a:solidFill>
                  <a:srgbClr val="E5E0DF"/>
                </a:solidFill>
                <a:latin typeface="Roboto" panose="02000000000000000000" pitchFamily="34" charset="0"/>
                <a:ea typeface="Roboto" panose="02000000000000000000" pitchFamily="34" charset="-122"/>
                <a:cs typeface="Roboto" panose="02000000000000000000" pitchFamily="34" charset="-120"/>
              </a:rPr>
              <a:t>Autonomous robots and predictive maintenance optimize production.</a:t>
            </a:r>
            <a:endParaRPr lang="en-US" sz="1450" dirty="0"/>
          </a:p>
        </p:txBody>
      </p:sp>
      <p:sp>
        <p:nvSpPr>
          <p:cNvPr id="13" name="Shape 10"/>
          <p:cNvSpPr/>
          <p:nvPr/>
        </p:nvSpPr>
        <p:spPr>
          <a:xfrm>
            <a:off x="7408188" y="5441871"/>
            <a:ext cx="6571655" cy="1117044"/>
          </a:xfrm>
          <a:prstGeom prst="roundRect">
            <a:avLst>
              <a:gd name="adj" fmla="val 14981"/>
            </a:avLst>
          </a:prstGeom>
          <a:solidFill>
            <a:srgbClr val="030303"/>
          </a:solidFill>
          <a:ln w="22860">
            <a:solidFill>
              <a:srgbClr val="FC8337"/>
            </a:solidFill>
            <a:prstDash val="solid"/>
          </a:ln>
        </p:spPr>
      </p:sp>
      <p:sp>
        <p:nvSpPr>
          <p:cNvPr id="14" name="Text 11"/>
          <p:cNvSpPr/>
          <p:nvPr/>
        </p:nvSpPr>
        <p:spPr>
          <a:xfrm>
            <a:off x="7616904" y="5650587"/>
            <a:ext cx="2324100" cy="290513"/>
          </a:xfrm>
          <a:prstGeom prst="rect">
            <a:avLst/>
          </a:prstGeom>
          <a:noFill/>
        </p:spPr>
        <p:txBody>
          <a:bodyPr wrap="none" lIns="0" tIns="0" rIns="0" bIns="0" rtlCol="0" anchor="t"/>
          <a:lstStyle/>
          <a:p>
            <a:pPr marL="0" indent="0">
              <a:lnSpc>
                <a:spcPts val="2250"/>
              </a:lnSpc>
              <a:buNone/>
            </a:pPr>
            <a:r>
              <a:rPr lang="en-US" sz="1800" dirty="0">
                <a:solidFill>
                  <a:srgbClr val="E5E0DF"/>
                </a:solidFill>
                <a:latin typeface="Saira Medium" pitchFamily="34" charset="0"/>
                <a:ea typeface="Saira Medium" pitchFamily="34" charset="-122"/>
                <a:cs typeface="Saira Medium" pitchFamily="34" charset="-120"/>
              </a:rPr>
              <a:t>Transportation</a:t>
            </a:r>
            <a:endParaRPr lang="en-US" sz="1800" dirty="0"/>
          </a:p>
        </p:txBody>
      </p:sp>
      <p:sp>
        <p:nvSpPr>
          <p:cNvPr id="15" name="Text 12"/>
          <p:cNvSpPr/>
          <p:nvPr/>
        </p:nvSpPr>
        <p:spPr>
          <a:xfrm>
            <a:off x="7616904" y="6052661"/>
            <a:ext cx="6154222" cy="297537"/>
          </a:xfrm>
          <a:prstGeom prst="rect">
            <a:avLst/>
          </a:prstGeom>
          <a:noFill/>
        </p:spPr>
        <p:txBody>
          <a:bodyPr wrap="none" lIns="0" tIns="0" rIns="0" bIns="0" rtlCol="0" anchor="t"/>
          <a:lstStyle/>
          <a:p>
            <a:pPr marL="0" indent="0">
              <a:lnSpc>
                <a:spcPts val="2300"/>
              </a:lnSpc>
              <a:buNone/>
            </a:pPr>
            <a:r>
              <a:rPr lang="en-US" sz="1450" dirty="0">
                <a:solidFill>
                  <a:srgbClr val="E5E0DF"/>
                </a:solidFill>
                <a:latin typeface="Roboto" panose="02000000000000000000" pitchFamily="34" charset="0"/>
                <a:ea typeface="Roboto" panose="02000000000000000000" pitchFamily="34" charset="-122"/>
                <a:cs typeface="Roboto" panose="02000000000000000000" pitchFamily="34" charset="-120"/>
              </a:rPr>
              <a:t>Self-driving vehicles and drone delivery systems revolutionize logistics.</a:t>
            </a:r>
            <a:endParaRPr lang="en-US" sz="1450" dirty="0"/>
          </a:p>
        </p:txBody>
      </p:sp>
      <p:sp>
        <p:nvSpPr>
          <p:cNvPr id="16" name="Text 13"/>
          <p:cNvSpPr/>
          <p:nvPr/>
        </p:nvSpPr>
        <p:spPr>
          <a:xfrm>
            <a:off x="650677" y="6767989"/>
            <a:ext cx="13329047" cy="297537"/>
          </a:xfrm>
          <a:prstGeom prst="rect">
            <a:avLst/>
          </a:prstGeom>
          <a:noFill/>
        </p:spPr>
        <p:txBody>
          <a:bodyPr wrap="none" lIns="0" tIns="0" rIns="0" bIns="0" rtlCol="0" anchor="t"/>
          <a:lstStyle/>
          <a:p>
            <a:pPr marL="0" indent="0" algn="r">
              <a:lnSpc>
                <a:spcPts val="2300"/>
              </a:lnSpc>
              <a:buNone/>
            </a:pPr>
            <a:endParaRPr lang="en-US" sz="1450" dirty="0"/>
          </a:p>
        </p:txBody>
      </p:sp>
      <p:sp>
        <p:nvSpPr>
          <p:cNvPr id="17" name="Text 14"/>
          <p:cNvSpPr/>
          <p:nvPr/>
        </p:nvSpPr>
        <p:spPr>
          <a:xfrm>
            <a:off x="650677" y="7446050"/>
            <a:ext cx="13329047" cy="297537"/>
          </a:xfrm>
          <a:prstGeom prst="rect">
            <a:avLst/>
          </a:prstGeom>
          <a:noFill/>
        </p:spPr>
        <p:txBody>
          <a:bodyPr wrap="none" lIns="0" tIns="0" rIns="0" bIns="0" rtlCol="0" anchor="t"/>
          <a:lstStyle/>
          <a:p>
            <a:pPr marL="0" indent="0" algn="r">
              <a:lnSpc>
                <a:spcPts val="2300"/>
              </a:lnSpc>
              <a:buNone/>
            </a:pPr>
            <a:r>
              <a:rPr lang="en-US" sz="145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4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45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450" dirty="0"/>
          </a:p>
        </p:txBody>
      </p:sp>
      <p:sp>
        <p:nvSpPr>
          <p:cNvPr id="18" name="Rectangles 17"/>
          <p:cNvSpPr/>
          <p:nvPr/>
        </p:nvSpPr>
        <p:spPr>
          <a:xfrm>
            <a:off x="12468225" y="7726680"/>
            <a:ext cx="2126615" cy="5022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4940" y="561737"/>
            <a:ext cx="5042297" cy="623649"/>
          </a:xfrm>
          <a:prstGeom prst="rect">
            <a:avLst/>
          </a:prstGeom>
          <a:noFill/>
        </p:spPr>
        <p:txBody>
          <a:bodyPr wrap="none" lIns="0" tIns="0" rIns="0" bIns="0" rtlCol="0" anchor="t"/>
          <a:lstStyle/>
          <a:p>
            <a:pPr marL="0" indent="0">
              <a:lnSpc>
                <a:spcPts val="4900"/>
              </a:lnSpc>
              <a:buNone/>
            </a:pPr>
            <a:r>
              <a:rPr lang="en-US" sz="3900" dirty="0">
                <a:solidFill>
                  <a:srgbClr val="FFFFFF"/>
                </a:solidFill>
                <a:latin typeface="Saira Medium" pitchFamily="34" charset="0"/>
                <a:ea typeface="Saira Medium" pitchFamily="34" charset="-122"/>
                <a:cs typeface="Saira Medium" pitchFamily="34" charset="-120"/>
              </a:rPr>
              <a:t>Benefits of Agentic AI</a:t>
            </a:r>
            <a:endParaRPr lang="en-US" sz="3900" dirty="0"/>
          </a:p>
        </p:txBody>
      </p:sp>
      <p:pic>
        <p:nvPicPr>
          <p:cNvPr id="4" name="Image 1" descr="preencoded.png"/>
          <p:cNvPicPr>
            <a:picLocks noChangeAspect="1"/>
          </p:cNvPicPr>
          <p:nvPr/>
        </p:nvPicPr>
        <p:blipFill>
          <a:blip r:embed="rId2"/>
          <a:stretch>
            <a:fillRect/>
          </a:stretch>
        </p:blipFill>
        <p:spPr>
          <a:xfrm>
            <a:off x="6184940" y="1484709"/>
            <a:ext cx="498991" cy="498991"/>
          </a:xfrm>
          <a:prstGeom prst="rect">
            <a:avLst/>
          </a:prstGeom>
        </p:spPr>
      </p:pic>
      <p:sp>
        <p:nvSpPr>
          <p:cNvPr id="5" name="Text 1"/>
          <p:cNvSpPr/>
          <p:nvPr/>
        </p:nvSpPr>
        <p:spPr>
          <a:xfrm>
            <a:off x="6184940" y="2183249"/>
            <a:ext cx="2382679" cy="311944"/>
          </a:xfrm>
          <a:prstGeom prst="rect">
            <a:avLst/>
          </a:prstGeom>
          <a:noFill/>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Increased Efficiency</a:t>
            </a:r>
            <a:endParaRPr lang="en-US" sz="1950" dirty="0"/>
          </a:p>
        </p:txBody>
      </p:sp>
      <p:sp>
        <p:nvSpPr>
          <p:cNvPr id="6" name="Text 2"/>
          <p:cNvSpPr/>
          <p:nvPr/>
        </p:nvSpPr>
        <p:spPr>
          <a:xfrm>
            <a:off x="6184940" y="2614851"/>
            <a:ext cx="2382679" cy="1277779"/>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Automating tasks and optimizing processes significantly reduces costs.</a:t>
            </a:r>
            <a:endParaRPr lang="en-US" sz="1550" dirty="0"/>
          </a:p>
        </p:txBody>
      </p:sp>
      <p:pic>
        <p:nvPicPr>
          <p:cNvPr id="7" name="Image 2" descr="preencoded.png"/>
          <p:cNvPicPr>
            <a:picLocks noChangeAspect="1"/>
          </p:cNvPicPr>
          <p:nvPr/>
        </p:nvPicPr>
        <p:blipFill>
          <a:blip r:embed="rId3"/>
          <a:stretch>
            <a:fillRect/>
          </a:stretch>
        </p:blipFill>
        <p:spPr>
          <a:xfrm>
            <a:off x="8866942" y="1484709"/>
            <a:ext cx="498991" cy="498991"/>
          </a:xfrm>
          <a:prstGeom prst="rect">
            <a:avLst/>
          </a:prstGeom>
        </p:spPr>
      </p:pic>
      <p:sp>
        <p:nvSpPr>
          <p:cNvPr id="8" name="Text 3"/>
          <p:cNvSpPr/>
          <p:nvPr/>
        </p:nvSpPr>
        <p:spPr>
          <a:xfrm>
            <a:off x="8866942" y="2183249"/>
            <a:ext cx="2382798" cy="311944"/>
          </a:xfrm>
          <a:prstGeom prst="rect">
            <a:avLst/>
          </a:prstGeom>
          <a:noFill/>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Improved Accuracy</a:t>
            </a:r>
            <a:endParaRPr lang="en-US" sz="1950" dirty="0"/>
          </a:p>
        </p:txBody>
      </p:sp>
      <p:sp>
        <p:nvSpPr>
          <p:cNvPr id="9" name="Text 4"/>
          <p:cNvSpPr/>
          <p:nvPr/>
        </p:nvSpPr>
        <p:spPr>
          <a:xfrm>
            <a:off x="8866942" y="2614851"/>
            <a:ext cx="2382798" cy="958334"/>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Reducing errors and enhancing decision-making improves quality.</a:t>
            </a:r>
            <a:endParaRPr lang="en-US" sz="1550" dirty="0"/>
          </a:p>
        </p:txBody>
      </p:sp>
      <p:pic>
        <p:nvPicPr>
          <p:cNvPr id="10" name="Image 3" descr="preencoded.png"/>
          <p:cNvPicPr>
            <a:picLocks noChangeAspect="1"/>
          </p:cNvPicPr>
          <p:nvPr/>
        </p:nvPicPr>
        <p:blipFill>
          <a:blip r:embed="rId4"/>
          <a:stretch>
            <a:fillRect/>
          </a:stretch>
        </p:blipFill>
        <p:spPr>
          <a:xfrm>
            <a:off x="11549062" y="1484709"/>
            <a:ext cx="498991" cy="498991"/>
          </a:xfrm>
          <a:prstGeom prst="rect">
            <a:avLst/>
          </a:prstGeom>
        </p:spPr>
      </p:pic>
      <p:sp>
        <p:nvSpPr>
          <p:cNvPr id="11" name="Text 5"/>
          <p:cNvSpPr/>
          <p:nvPr/>
        </p:nvSpPr>
        <p:spPr>
          <a:xfrm>
            <a:off x="11549062" y="2183249"/>
            <a:ext cx="2382798" cy="623887"/>
          </a:xfrm>
          <a:prstGeom prst="rect">
            <a:avLst/>
          </a:prstGeom>
          <a:noFill/>
        </p:spPr>
        <p:txBody>
          <a:bodyPr wrap="squar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Enhanced Productivity</a:t>
            </a:r>
            <a:endParaRPr lang="en-US" sz="1950" dirty="0"/>
          </a:p>
        </p:txBody>
      </p:sp>
      <p:sp>
        <p:nvSpPr>
          <p:cNvPr id="12" name="Text 6"/>
          <p:cNvSpPr/>
          <p:nvPr/>
        </p:nvSpPr>
        <p:spPr>
          <a:xfrm>
            <a:off x="11549062" y="2926794"/>
            <a:ext cx="2382798" cy="958334"/>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Freeing up human workers allows focus on higher-level tasks.</a:t>
            </a:r>
            <a:endParaRPr lang="en-US" sz="1550" dirty="0"/>
          </a:p>
        </p:txBody>
      </p:sp>
      <p:pic>
        <p:nvPicPr>
          <p:cNvPr id="13" name="Image 4" descr="preencoded.png"/>
          <p:cNvPicPr>
            <a:picLocks noChangeAspect="1"/>
          </p:cNvPicPr>
          <p:nvPr/>
        </p:nvPicPr>
        <p:blipFill>
          <a:blip r:embed="rId5"/>
          <a:stretch>
            <a:fillRect/>
          </a:stretch>
        </p:blipFill>
        <p:spPr>
          <a:xfrm>
            <a:off x="6184940" y="4491395"/>
            <a:ext cx="498991" cy="498991"/>
          </a:xfrm>
          <a:prstGeom prst="rect">
            <a:avLst/>
          </a:prstGeom>
        </p:spPr>
      </p:pic>
      <p:sp>
        <p:nvSpPr>
          <p:cNvPr id="14" name="Text 7"/>
          <p:cNvSpPr/>
          <p:nvPr/>
        </p:nvSpPr>
        <p:spPr>
          <a:xfrm>
            <a:off x="6184940" y="5189934"/>
            <a:ext cx="2382679" cy="311944"/>
          </a:xfrm>
          <a:prstGeom prst="rect">
            <a:avLst/>
          </a:prstGeom>
          <a:noFill/>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Cost Reduction</a:t>
            </a:r>
            <a:endParaRPr lang="en-US" sz="1950" dirty="0"/>
          </a:p>
        </p:txBody>
      </p:sp>
      <p:sp>
        <p:nvSpPr>
          <p:cNvPr id="15" name="Text 8"/>
          <p:cNvSpPr/>
          <p:nvPr/>
        </p:nvSpPr>
        <p:spPr>
          <a:xfrm>
            <a:off x="6184940" y="5621536"/>
            <a:ext cx="2382679" cy="958334"/>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Lowering operational expenses via automation delivers savings.</a:t>
            </a:r>
            <a:endParaRPr lang="en-US" sz="1550" dirty="0"/>
          </a:p>
        </p:txBody>
      </p:sp>
      <p:sp>
        <p:nvSpPr>
          <p:cNvPr id="16" name="Text 9"/>
          <p:cNvSpPr/>
          <p:nvPr/>
        </p:nvSpPr>
        <p:spPr>
          <a:xfrm>
            <a:off x="6184940" y="6804422"/>
            <a:ext cx="7746921" cy="319445"/>
          </a:xfrm>
          <a:prstGeom prst="rect">
            <a:avLst/>
          </a:prstGeom>
          <a:noFill/>
        </p:spPr>
        <p:txBody>
          <a:bodyPr wrap="none" lIns="0" tIns="0" rIns="0" bIns="0" rtlCol="0" anchor="t"/>
          <a:lstStyle/>
          <a:p>
            <a:pPr marL="0" indent="0" algn="r">
              <a:lnSpc>
                <a:spcPts val="2500"/>
              </a:lnSpc>
              <a:buNone/>
            </a:pPr>
            <a:endParaRPr lang="en-US" sz="1550" dirty="0"/>
          </a:p>
        </p:txBody>
      </p:sp>
      <p:sp>
        <p:nvSpPr>
          <p:cNvPr id="17" name="Text 10"/>
          <p:cNvSpPr/>
          <p:nvPr/>
        </p:nvSpPr>
        <p:spPr>
          <a:xfrm>
            <a:off x="6184940" y="7348418"/>
            <a:ext cx="7746921" cy="319445"/>
          </a:xfrm>
          <a:prstGeom prst="rect">
            <a:avLst/>
          </a:prstGeom>
          <a:noFill/>
        </p:spPr>
        <p:txBody>
          <a:bodyPr wrap="none" lIns="0" tIns="0" rIns="0" bIns="0" rtlCol="0" anchor="t"/>
          <a:lstStyle/>
          <a:p>
            <a:pPr marL="0" indent="0" algn="r">
              <a:lnSpc>
                <a:spcPts val="2500"/>
              </a:lnSpc>
              <a:buNone/>
            </a:pPr>
            <a:r>
              <a:rPr lang="en-US" sz="155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55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550" dirty="0"/>
          </a:p>
        </p:txBody>
      </p:sp>
      <p:sp>
        <p:nvSpPr>
          <p:cNvPr id="18" name="Rectangles 17"/>
          <p:cNvSpPr/>
          <p:nvPr/>
        </p:nvSpPr>
        <p:spPr>
          <a:xfrm>
            <a:off x="12468225" y="7726680"/>
            <a:ext cx="2126615" cy="5022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2815"/>
          </a:xfrm>
          <a:prstGeom prst="rect">
            <a:avLst/>
          </a:prstGeom>
        </p:spPr>
      </p:pic>
      <p:sp>
        <p:nvSpPr>
          <p:cNvPr id="3" name="Text 0"/>
          <p:cNvSpPr/>
          <p:nvPr/>
        </p:nvSpPr>
        <p:spPr>
          <a:xfrm>
            <a:off x="728067" y="572095"/>
            <a:ext cx="6483191" cy="650081"/>
          </a:xfrm>
          <a:prstGeom prst="rect">
            <a:avLst/>
          </a:prstGeom>
          <a:noFill/>
        </p:spPr>
        <p:txBody>
          <a:bodyPr wrap="none" lIns="0" tIns="0" rIns="0" bIns="0" rtlCol="0" anchor="t"/>
          <a:lstStyle/>
          <a:p>
            <a:pPr marL="0" indent="0">
              <a:lnSpc>
                <a:spcPts val="5100"/>
              </a:lnSpc>
              <a:buNone/>
            </a:pPr>
            <a:r>
              <a:rPr lang="en-US" sz="4050" dirty="0">
                <a:solidFill>
                  <a:srgbClr val="FFFFFF"/>
                </a:solidFill>
                <a:latin typeface="Saira Medium" pitchFamily="34" charset="0"/>
                <a:ea typeface="Saira Medium" pitchFamily="34" charset="-122"/>
                <a:cs typeface="Saira Medium" pitchFamily="34" charset="-120"/>
              </a:rPr>
              <a:t>Challenges and Limitations</a:t>
            </a:r>
            <a:endParaRPr lang="en-US" sz="4050" dirty="0"/>
          </a:p>
        </p:txBody>
      </p:sp>
      <p:pic>
        <p:nvPicPr>
          <p:cNvPr id="4" name="Image 1" descr="preencoded.png"/>
          <p:cNvPicPr>
            <a:picLocks noChangeAspect="1"/>
          </p:cNvPicPr>
          <p:nvPr/>
        </p:nvPicPr>
        <p:blipFill>
          <a:blip r:embed="rId2"/>
          <a:stretch>
            <a:fillRect/>
          </a:stretch>
        </p:blipFill>
        <p:spPr>
          <a:xfrm>
            <a:off x="728067" y="1534239"/>
            <a:ext cx="1040130" cy="1248251"/>
          </a:xfrm>
          <a:prstGeom prst="rect">
            <a:avLst/>
          </a:prstGeom>
        </p:spPr>
      </p:pic>
      <p:sp>
        <p:nvSpPr>
          <p:cNvPr id="5" name="Text 1"/>
          <p:cNvSpPr/>
          <p:nvPr/>
        </p:nvSpPr>
        <p:spPr>
          <a:xfrm>
            <a:off x="2080260" y="1742242"/>
            <a:ext cx="2600444" cy="325041"/>
          </a:xfrm>
          <a:prstGeom prst="rect">
            <a:avLst/>
          </a:prstGeom>
          <a:noFill/>
        </p:spPr>
        <p:txBody>
          <a:bodyPr wrap="none" lIns="0" tIns="0" rIns="0" bIns="0" rtlCol="0" anchor="t"/>
          <a:lstStyle/>
          <a:p>
            <a:pPr marL="0" indent="0" algn="l">
              <a:lnSpc>
                <a:spcPts val="2550"/>
              </a:lnSpc>
              <a:buNone/>
            </a:pPr>
            <a:r>
              <a:rPr lang="en-US" sz="2000" dirty="0">
                <a:solidFill>
                  <a:srgbClr val="E5E0DF"/>
                </a:solidFill>
                <a:latin typeface="Saira Medium" pitchFamily="34" charset="0"/>
                <a:ea typeface="Saira Medium" pitchFamily="34" charset="-122"/>
                <a:cs typeface="Saira Medium" pitchFamily="34" charset="-120"/>
              </a:rPr>
              <a:t>Ethical Concerns</a:t>
            </a:r>
            <a:endParaRPr lang="en-US" sz="2000" dirty="0"/>
          </a:p>
        </p:txBody>
      </p:sp>
      <p:sp>
        <p:nvSpPr>
          <p:cNvPr id="6" name="Text 2"/>
          <p:cNvSpPr/>
          <p:nvPr/>
        </p:nvSpPr>
        <p:spPr>
          <a:xfrm>
            <a:off x="2080260" y="2192060"/>
            <a:ext cx="6335673" cy="332780"/>
          </a:xfrm>
          <a:prstGeom prst="rect">
            <a:avLst/>
          </a:prstGeom>
          <a:noFill/>
        </p:spPr>
        <p:txBody>
          <a:bodyPr wrap="none" lIns="0" tIns="0" rIns="0" bIns="0" rtlCol="0" anchor="t"/>
          <a:lstStyle/>
          <a:p>
            <a:pPr marL="0" indent="0" algn="l">
              <a:lnSpc>
                <a:spcPts val="260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Bias in algorithms needs transparency and accountability.</a:t>
            </a:r>
            <a:endParaRPr lang="en-US" sz="1600" dirty="0"/>
          </a:p>
        </p:txBody>
      </p:sp>
      <p:pic>
        <p:nvPicPr>
          <p:cNvPr id="7" name="Image 2" descr="preencoded.png"/>
          <p:cNvPicPr>
            <a:picLocks noChangeAspect="1"/>
          </p:cNvPicPr>
          <p:nvPr/>
        </p:nvPicPr>
        <p:blipFill>
          <a:blip r:embed="rId3"/>
          <a:stretch>
            <a:fillRect/>
          </a:stretch>
        </p:blipFill>
        <p:spPr>
          <a:xfrm>
            <a:off x="728067" y="2782491"/>
            <a:ext cx="1040130" cy="1248251"/>
          </a:xfrm>
          <a:prstGeom prst="rect">
            <a:avLst/>
          </a:prstGeom>
        </p:spPr>
      </p:pic>
      <p:sp>
        <p:nvSpPr>
          <p:cNvPr id="8" name="Text 3"/>
          <p:cNvSpPr/>
          <p:nvPr/>
        </p:nvSpPr>
        <p:spPr>
          <a:xfrm>
            <a:off x="2080260" y="2990493"/>
            <a:ext cx="2600444" cy="325041"/>
          </a:xfrm>
          <a:prstGeom prst="rect">
            <a:avLst/>
          </a:prstGeom>
          <a:noFill/>
        </p:spPr>
        <p:txBody>
          <a:bodyPr wrap="none" lIns="0" tIns="0" rIns="0" bIns="0" rtlCol="0" anchor="t"/>
          <a:lstStyle/>
          <a:p>
            <a:pPr marL="0" indent="0" algn="l">
              <a:lnSpc>
                <a:spcPts val="2550"/>
              </a:lnSpc>
              <a:buNone/>
            </a:pPr>
            <a:r>
              <a:rPr lang="en-US" sz="2000" dirty="0">
                <a:solidFill>
                  <a:srgbClr val="E5E0DF"/>
                </a:solidFill>
                <a:latin typeface="Saira Medium" pitchFamily="34" charset="0"/>
                <a:ea typeface="Saira Medium" pitchFamily="34" charset="-122"/>
                <a:cs typeface="Saira Medium" pitchFamily="34" charset="-120"/>
              </a:rPr>
              <a:t>Technical Complexity</a:t>
            </a:r>
            <a:endParaRPr lang="en-US" sz="2000" dirty="0"/>
          </a:p>
        </p:txBody>
      </p:sp>
      <p:sp>
        <p:nvSpPr>
          <p:cNvPr id="9" name="Text 4"/>
          <p:cNvSpPr/>
          <p:nvPr/>
        </p:nvSpPr>
        <p:spPr>
          <a:xfrm>
            <a:off x="2080260" y="3440311"/>
            <a:ext cx="6335673" cy="332780"/>
          </a:xfrm>
          <a:prstGeom prst="rect">
            <a:avLst/>
          </a:prstGeom>
          <a:noFill/>
        </p:spPr>
        <p:txBody>
          <a:bodyPr wrap="none" lIns="0" tIns="0" rIns="0" bIns="0" rtlCol="0" anchor="t"/>
          <a:lstStyle/>
          <a:p>
            <a:pPr marL="0" indent="0" algn="l">
              <a:lnSpc>
                <a:spcPts val="260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Development of robust and reliable agents is difficult.</a:t>
            </a:r>
            <a:endParaRPr lang="en-US" sz="1600" dirty="0"/>
          </a:p>
        </p:txBody>
      </p:sp>
      <p:pic>
        <p:nvPicPr>
          <p:cNvPr id="10" name="Image 3" descr="preencoded.png"/>
          <p:cNvPicPr>
            <a:picLocks noChangeAspect="1"/>
          </p:cNvPicPr>
          <p:nvPr/>
        </p:nvPicPr>
        <p:blipFill>
          <a:blip r:embed="rId4"/>
          <a:stretch>
            <a:fillRect/>
          </a:stretch>
        </p:blipFill>
        <p:spPr>
          <a:xfrm>
            <a:off x="728067" y="4030742"/>
            <a:ext cx="1040130" cy="1248251"/>
          </a:xfrm>
          <a:prstGeom prst="rect">
            <a:avLst/>
          </a:prstGeom>
        </p:spPr>
      </p:pic>
      <p:sp>
        <p:nvSpPr>
          <p:cNvPr id="11" name="Text 5"/>
          <p:cNvSpPr/>
          <p:nvPr/>
        </p:nvSpPr>
        <p:spPr>
          <a:xfrm>
            <a:off x="2080260" y="4238744"/>
            <a:ext cx="2600444" cy="325041"/>
          </a:xfrm>
          <a:prstGeom prst="rect">
            <a:avLst/>
          </a:prstGeom>
          <a:noFill/>
        </p:spPr>
        <p:txBody>
          <a:bodyPr wrap="none" lIns="0" tIns="0" rIns="0" bIns="0" rtlCol="0" anchor="t"/>
          <a:lstStyle/>
          <a:p>
            <a:pPr marL="0" indent="0" algn="l">
              <a:lnSpc>
                <a:spcPts val="2550"/>
              </a:lnSpc>
              <a:buNone/>
            </a:pPr>
            <a:r>
              <a:rPr lang="en-US" sz="2000" dirty="0">
                <a:solidFill>
                  <a:srgbClr val="E5E0DF"/>
                </a:solidFill>
                <a:latin typeface="Saira Medium" pitchFamily="34" charset="0"/>
                <a:ea typeface="Saira Medium" pitchFamily="34" charset="-122"/>
                <a:cs typeface="Saira Medium" pitchFamily="34" charset="-120"/>
              </a:rPr>
              <a:t>Data Dependency</a:t>
            </a:r>
            <a:endParaRPr lang="en-US" sz="2000" dirty="0"/>
          </a:p>
        </p:txBody>
      </p:sp>
      <p:sp>
        <p:nvSpPr>
          <p:cNvPr id="12" name="Text 6"/>
          <p:cNvSpPr/>
          <p:nvPr/>
        </p:nvSpPr>
        <p:spPr>
          <a:xfrm>
            <a:off x="2080260" y="4688562"/>
            <a:ext cx="6335673" cy="332780"/>
          </a:xfrm>
          <a:prstGeom prst="rect">
            <a:avLst/>
          </a:prstGeom>
          <a:noFill/>
        </p:spPr>
        <p:txBody>
          <a:bodyPr wrap="none" lIns="0" tIns="0" rIns="0" bIns="0" rtlCol="0" anchor="t"/>
          <a:lstStyle/>
          <a:p>
            <a:pPr marL="0" indent="0" algn="l">
              <a:lnSpc>
                <a:spcPts val="260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Large amounts of high-quality data are needed for training.</a:t>
            </a:r>
            <a:endParaRPr lang="en-US" sz="1600" dirty="0"/>
          </a:p>
        </p:txBody>
      </p:sp>
      <p:pic>
        <p:nvPicPr>
          <p:cNvPr id="13" name="Image 4" descr="preencoded.png"/>
          <p:cNvPicPr>
            <a:picLocks noChangeAspect="1"/>
          </p:cNvPicPr>
          <p:nvPr/>
        </p:nvPicPr>
        <p:blipFill>
          <a:blip r:embed="rId5"/>
          <a:stretch>
            <a:fillRect/>
          </a:stretch>
        </p:blipFill>
        <p:spPr>
          <a:xfrm>
            <a:off x="728067" y="5278993"/>
            <a:ext cx="1040130" cy="1248251"/>
          </a:xfrm>
          <a:prstGeom prst="rect">
            <a:avLst/>
          </a:prstGeom>
        </p:spPr>
      </p:pic>
      <p:sp>
        <p:nvSpPr>
          <p:cNvPr id="14" name="Text 7"/>
          <p:cNvSpPr/>
          <p:nvPr/>
        </p:nvSpPr>
        <p:spPr>
          <a:xfrm>
            <a:off x="2080260" y="5486995"/>
            <a:ext cx="2600444" cy="325041"/>
          </a:xfrm>
          <a:prstGeom prst="rect">
            <a:avLst/>
          </a:prstGeom>
          <a:noFill/>
        </p:spPr>
        <p:txBody>
          <a:bodyPr wrap="none" lIns="0" tIns="0" rIns="0" bIns="0" rtlCol="0" anchor="t"/>
          <a:lstStyle/>
          <a:p>
            <a:pPr marL="0" indent="0" algn="l">
              <a:lnSpc>
                <a:spcPts val="2550"/>
              </a:lnSpc>
              <a:buNone/>
            </a:pPr>
            <a:r>
              <a:rPr lang="en-US" sz="2000" dirty="0">
                <a:solidFill>
                  <a:srgbClr val="E5E0DF"/>
                </a:solidFill>
                <a:latin typeface="Saira Medium" pitchFamily="34" charset="0"/>
                <a:ea typeface="Saira Medium" pitchFamily="34" charset="-122"/>
                <a:cs typeface="Saira Medium" pitchFamily="34" charset="-120"/>
              </a:rPr>
              <a:t>Security Risks</a:t>
            </a:r>
            <a:endParaRPr lang="en-US" sz="2000" dirty="0"/>
          </a:p>
        </p:txBody>
      </p:sp>
      <p:sp>
        <p:nvSpPr>
          <p:cNvPr id="15" name="Text 8"/>
          <p:cNvSpPr/>
          <p:nvPr/>
        </p:nvSpPr>
        <p:spPr>
          <a:xfrm>
            <a:off x="2080260" y="5936813"/>
            <a:ext cx="6335673" cy="332780"/>
          </a:xfrm>
          <a:prstGeom prst="rect">
            <a:avLst/>
          </a:prstGeom>
          <a:noFill/>
        </p:spPr>
        <p:txBody>
          <a:bodyPr wrap="none" lIns="0" tIns="0" rIns="0" bIns="0" rtlCol="0" anchor="t"/>
          <a:lstStyle/>
          <a:p>
            <a:pPr marL="0" indent="0" algn="l">
              <a:lnSpc>
                <a:spcPts val="2600"/>
              </a:lnSpc>
              <a:buNone/>
            </a:pP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Vulnerability to hacking and adversarial attacks must be addressed.</a:t>
            </a:r>
            <a:endParaRPr lang="en-US" sz="1600" dirty="0"/>
          </a:p>
        </p:txBody>
      </p:sp>
      <p:sp>
        <p:nvSpPr>
          <p:cNvPr id="16" name="Text 9"/>
          <p:cNvSpPr/>
          <p:nvPr/>
        </p:nvSpPr>
        <p:spPr>
          <a:xfrm>
            <a:off x="728067" y="6761202"/>
            <a:ext cx="7687866" cy="332780"/>
          </a:xfrm>
          <a:prstGeom prst="rect">
            <a:avLst/>
          </a:prstGeom>
          <a:noFill/>
        </p:spPr>
        <p:txBody>
          <a:bodyPr wrap="none" lIns="0" tIns="0" rIns="0" bIns="0" rtlCol="0" anchor="t"/>
          <a:lstStyle/>
          <a:p>
            <a:pPr marL="0" indent="0" algn="r">
              <a:lnSpc>
                <a:spcPts val="2600"/>
              </a:lnSpc>
              <a:buNone/>
            </a:pPr>
            <a:endParaRPr lang="en-US" sz="1600" dirty="0"/>
          </a:p>
        </p:txBody>
      </p:sp>
      <p:sp>
        <p:nvSpPr>
          <p:cNvPr id="17" name="Text 10"/>
          <p:cNvSpPr/>
          <p:nvPr/>
        </p:nvSpPr>
        <p:spPr>
          <a:xfrm>
            <a:off x="728067" y="7526060"/>
            <a:ext cx="7687866" cy="332780"/>
          </a:xfrm>
          <a:prstGeom prst="rect">
            <a:avLst/>
          </a:prstGeom>
          <a:noFill/>
        </p:spPr>
        <p:txBody>
          <a:bodyPr wrap="none" lIns="0" tIns="0" rIns="0" bIns="0" rtlCol="0" anchor="t"/>
          <a:lstStyle/>
          <a:p>
            <a:pPr marL="0" indent="0" algn="r">
              <a:lnSpc>
                <a:spcPts val="2600"/>
              </a:lnSpc>
              <a:buNone/>
            </a:pPr>
            <a:r>
              <a:rPr lang="en-US" sz="160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60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60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1991" y="543878"/>
            <a:ext cx="6221849" cy="617934"/>
          </a:xfrm>
          <a:prstGeom prst="rect">
            <a:avLst/>
          </a:prstGeom>
          <a:noFill/>
        </p:spPr>
        <p:txBody>
          <a:bodyPr wrap="none" lIns="0" tIns="0" rIns="0" bIns="0" rtlCol="0" anchor="t"/>
          <a:lstStyle/>
          <a:p>
            <a:pPr marL="0" indent="0">
              <a:lnSpc>
                <a:spcPts val="4850"/>
              </a:lnSpc>
              <a:buNone/>
            </a:pPr>
            <a:r>
              <a:rPr lang="en-US" sz="3850" dirty="0">
                <a:solidFill>
                  <a:srgbClr val="FFFFFF"/>
                </a:solidFill>
                <a:latin typeface="Saira Medium" pitchFamily="34" charset="0"/>
                <a:ea typeface="Saira Medium" pitchFamily="34" charset="-122"/>
                <a:cs typeface="Saira Medium" pitchFamily="34" charset="-120"/>
              </a:rPr>
              <a:t>Future Trends in Agentic AI</a:t>
            </a:r>
            <a:endParaRPr lang="en-US" sz="3850" dirty="0"/>
          </a:p>
        </p:txBody>
      </p:sp>
      <p:sp>
        <p:nvSpPr>
          <p:cNvPr id="4" name="Shape 1"/>
          <p:cNvSpPr/>
          <p:nvPr/>
        </p:nvSpPr>
        <p:spPr>
          <a:xfrm>
            <a:off x="977146" y="1458397"/>
            <a:ext cx="22860" cy="5149691"/>
          </a:xfrm>
          <a:prstGeom prst="roundRect">
            <a:avLst>
              <a:gd name="adj" fmla="val 778524"/>
            </a:avLst>
          </a:prstGeom>
          <a:solidFill>
            <a:srgbClr val="FFFFFF">
              <a:alpha val="24000"/>
            </a:srgbClr>
          </a:solidFill>
        </p:spPr>
      </p:sp>
      <p:sp>
        <p:nvSpPr>
          <p:cNvPr id="5" name="Shape 2"/>
          <p:cNvSpPr/>
          <p:nvPr/>
        </p:nvSpPr>
        <p:spPr>
          <a:xfrm>
            <a:off x="1188125" y="1891784"/>
            <a:ext cx="691991" cy="22860"/>
          </a:xfrm>
          <a:prstGeom prst="roundRect">
            <a:avLst>
              <a:gd name="adj" fmla="val 778524"/>
            </a:avLst>
          </a:prstGeom>
          <a:solidFill>
            <a:srgbClr val="FC8337"/>
          </a:solidFill>
        </p:spPr>
      </p:sp>
      <p:sp>
        <p:nvSpPr>
          <p:cNvPr id="6" name="Shape 3"/>
          <p:cNvSpPr/>
          <p:nvPr/>
        </p:nvSpPr>
        <p:spPr>
          <a:xfrm>
            <a:off x="766167" y="1680805"/>
            <a:ext cx="444818" cy="444818"/>
          </a:xfrm>
          <a:prstGeom prst="roundRect">
            <a:avLst>
              <a:gd name="adj" fmla="val 40010"/>
            </a:avLst>
          </a:prstGeom>
          <a:solidFill>
            <a:srgbClr val="030303"/>
          </a:solidFill>
          <a:ln w="22860">
            <a:solidFill>
              <a:srgbClr val="FC8337"/>
            </a:solidFill>
            <a:prstDash val="solid"/>
          </a:ln>
        </p:spPr>
      </p:sp>
      <p:sp>
        <p:nvSpPr>
          <p:cNvPr id="7" name="Text 4"/>
          <p:cNvSpPr/>
          <p:nvPr/>
        </p:nvSpPr>
        <p:spPr>
          <a:xfrm>
            <a:off x="931783" y="1754862"/>
            <a:ext cx="113586" cy="296585"/>
          </a:xfrm>
          <a:prstGeom prst="rect">
            <a:avLst/>
          </a:prstGeom>
          <a:noFill/>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1</a:t>
            </a:r>
            <a:endParaRPr lang="en-US" sz="2300" dirty="0"/>
          </a:p>
        </p:txBody>
      </p:sp>
      <p:sp>
        <p:nvSpPr>
          <p:cNvPr id="8" name="Text 5"/>
          <p:cNvSpPr/>
          <p:nvPr/>
        </p:nvSpPr>
        <p:spPr>
          <a:xfrm>
            <a:off x="2076093" y="1656040"/>
            <a:ext cx="2471738" cy="308967"/>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Saira Medium" pitchFamily="34" charset="0"/>
                <a:ea typeface="Saira Medium" pitchFamily="34" charset="-122"/>
                <a:cs typeface="Saira Medium" pitchFamily="34" charset="-120"/>
              </a:rPr>
              <a:t>Explainable AI (XAI)</a:t>
            </a:r>
            <a:endParaRPr lang="en-US" sz="1900" dirty="0"/>
          </a:p>
        </p:txBody>
      </p:sp>
      <p:sp>
        <p:nvSpPr>
          <p:cNvPr id="9" name="Text 6"/>
          <p:cNvSpPr/>
          <p:nvPr/>
        </p:nvSpPr>
        <p:spPr>
          <a:xfrm>
            <a:off x="2076093" y="2083594"/>
            <a:ext cx="6375916" cy="316349"/>
          </a:xfrm>
          <a:prstGeom prst="rect">
            <a:avLst/>
          </a:prstGeom>
          <a:noFill/>
        </p:spPr>
        <p:txBody>
          <a:bodyPr wrap="none" lIns="0" tIns="0" rIns="0" bIns="0" rtlCol="0" anchor="t"/>
          <a:lstStyle/>
          <a:p>
            <a:pPr marL="0" indent="0" algn="l">
              <a:lnSpc>
                <a:spcPts val="245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Agents will explain reasoning to increase user trust.</a:t>
            </a:r>
            <a:endParaRPr lang="en-US" sz="1550" dirty="0"/>
          </a:p>
        </p:txBody>
      </p:sp>
      <p:sp>
        <p:nvSpPr>
          <p:cNvPr id="10" name="Shape 7"/>
          <p:cNvSpPr/>
          <p:nvPr/>
        </p:nvSpPr>
        <p:spPr>
          <a:xfrm>
            <a:off x="1188125" y="3228618"/>
            <a:ext cx="691991" cy="22860"/>
          </a:xfrm>
          <a:prstGeom prst="roundRect">
            <a:avLst>
              <a:gd name="adj" fmla="val 778524"/>
            </a:avLst>
          </a:prstGeom>
          <a:solidFill>
            <a:srgbClr val="FC8337"/>
          </a:solidFill>
        </p:spPr>
      </p:sp>
      <p:sp>
        <p:nvSpPr>
          <p:cNvPr id="11" name="Shape 8"/>
          <p:cNvSpPr/>
          <p:nvPr/>
        </p:nvSpPr>
        <p:spPr>
          <a:xfrm>
            <a:off x="766167" y="3017639"/>
            <a:ext cx="444818" cy="444818"/>
          </a:xfrm>
          <a:prstGeom prst="roundRect">
            <a:avLst>
              <a:gd name="adj" fmla="val 40010"/>
            </a:avLst>
          </a:prstGeom>
          <a:solidFill>
            <a:srgbClr val="030303"/>
          </a:solidFill>
          <a:ln w="22860">
            <a:solidFill>
              <a:srgbClr val="FC8337"/>
            </a:solidFill>
            <a:prstDash val="solid"/>
          </a:ln>
        </p:spPr>
      </p:sp>
      <p:sp>
        <p:nvSpPr>
          <p:cNvPr id="12" name="Text 9"/>
          <p:cNvSpPr/>
          <p:nvPr/>
        </p:nvSpPr>
        <p:spPr>
          <a:xfrm>
            <a:off x="897969" y="3091696"/>
            <a:ext cx="181213" cy="296585"/>
          </a:xfrm>
          <a:prstGeom prst="rect">
            <a:avLst/>
          </a:prstGeom>
          <a:noFill/>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2</a:t>
            </a:r>
            <a:endParaRPr lang="en-US" sz="2300" dirty="0"/>
          </a:p>
        </p:txBody>
      </p:sp>
      <p:sp>
        <p:nvSpPr>
          <p:cNvPr id="13" name="Text 10"/>
          <p:cNvSpPr/>
          <p:nvPr/>
        </p:nvSpPr>
        <p:spPr>
          <a:xfrm>
            <a:off x="2076093" y="2992874"/>
            <a:ext cx="2471738" cy="308967"/>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Saira Medium" pitchFamily="34" charset="0"/>
                <a:ea typeface="Saira Medium" pitchFamily="34" charset="-122"/>
                <a:cs typeface="Saira Medium" pitchFamily="34" charset="-120"/>
              </a:rPr>
              <a:t>Federated Learning</a:t>
            </a:r>
            <a:endParaRPr lang="en-US" sz="1900" dirty="0"/>
          </a:p>
        </p:txBody>
      </p:sp>
      <p:sp>
        <p:nvSpPr>
          <p:cNvPr id="14" name="Text 11"/>
          <p:cNvSpPr/>
          <p:nvPr/>
        </p:nvSpPr>
        <p:spPr>
          <a:xfrm>
            <a:off x="2076093" y="3420428"/>
            <a:ext cx="6375916" cy="316349"/>
          </a:xfrm>
          <a:prstGeom prst="rect">
            <a:avLst/>
          </a:prstGeom>
          <a:noFill/>
        </p:spPr>
        <p:txBody>
          <a:bodyPr wrap="none" lIns="0" tIns="0" rIns="0" bIns="0" rtlCol="0" anchor="t"/>
          <a:lstStyle/>
          <a:p>
            <a:pPr marL="0" indent="0" algn="l">
              <a:lnSpc>
                <a:spcPts val="245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Training on decentralized data will preserve privacy.</a:t>
            </a:r>
            <a:endParaRPr lang="en-US" sz="1550" dirty="0"/>
          </a:p>
        </p:txBody>
      </p:sp>
      <p:sp>
        <p:nvSpPr>
          <p:cNvPr id="15" name="Shape 12"/>
          <p:cNvSpPr/>
          <p:nvPr/>
        </p:nvSpPr>
        <p:spPr>
          <a:xfrm>
            <a:off x="1188125" y="4565452"/>
            <a:ext cx="691991" cy="22860"/>
          </a:xfrm>
          <a:prstGeom prst="roundRect">
            <a:avLst>
              <a:gd name="adj" fmla="val 778524"/>
            </a:avLst>
          </a:prstGeom>
          <a:solidFill>
            <a:srgbClr val="FC8337"/>
          </a:solidFill>
        </p:spPr>
      </p:sp>
      <p:sp>
        <p:nvSpPr>
          <p:cNvPr id="16" name="Shape 13"/>
          <p:cNvSpPr/>
          <p:nvPr/>
        </p:nvSpPr>
        <p:spPr>
          <a:xfrm>
            <a:off x="766167" y="4354473"/>
            <a:ext cx="444818" cy="444818"/>
          </a:xfrm>
          <a:prstGeom prst="roundRect">
            <a:avLst>
              <a:gd name="adj" fmla="val 40010"/>
            </a:avLst>
          </a:prstGeom>
          <a:solidFill>
            <a:srgbClr val="030303"/>
          </a:solidFill>
          <a:ln w="22860">
            <a:solidFill>
              <a:srgbClr val="FC8337"/>
            </a:solidFill>
            <a:prstDash val="solid"/>
          </a:ln>
        </p:spPr>
      </p:sp>
      <p:sp>
        <p:nvSpPr>
          <p:cNvPr id="17" name="Text 14"/>
          <p:cNvSpPr/>
          <p:nvPr/>
        </p:nvSpPr>
        <p:spPr>
          <a:xfrm>
            <a:off x="899041" y="4428530"/>
            <a:ext cx="179070" cy="296585"/>
          </a:xfrm>
          <a:prstGeom prst="rect">
            <a:avLst/>
          </a:prstGeom>
          <a:noFill/>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3</a:t>
            </a:r>
            <a:endParaRPr lang="en-US" sz="2300" dirty="0"/>
          </a:p>
        </p:txBody>
      </p:sp>
      <p:sp>
        <p:nvSpPr>
          <p:cNvPr id="18" name="Text 15"/>
          <p:cNvSpPr/>
          <p:nvPr/>
        </p:nvSpPr>
        <p:spPr>
          <a:xfrm>
            <a:off x="2076093" y="4329708"/>
            <a:ext cx="3189803" cy="308967"/>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Saira Medium" pitchFamily="34" charset="0"/>
                <a:ea typeface="Saira Medium" pitchFamily="34" charset="-122"/>
                <a:cs typeface="Saira Medium" pitchFamily="34" charset="-120"/>
              </a:rPr>
              <a:t>Human-Agent Collaboration</a:t>
            </a:r>
            <a:endParaRPr lang="en-US" sz="1900" dirty="0"/>
          </a:p>
        </p:txBody>
      </p:sp>
      <p:sp>
        <p:nvSpPr>
          <p:cNvPr id="19" name="Text 16"/>
          <p:cNvSpPr/>
          <p:nvPr/>
        </p:nvSpPr>
        <p:spPr>
          <a:xfrm>
            <a:off x="2076093" y="4757261"/>
            <a:ext cx="6375916" cy="316349"/>
          </a:xfrm>
          <a:prstGeom prst="rect">
            <a:avLst/>
          </a:prstGeom>
          <a:noFill/>
        </p:spPr>
        <p:txBody>
          <a:bodyPr wrap="none" lIns="0" tIns="0" rIns="0" bIns="0" rtlCol="0" anchor="t"/>
          <a:lstStyle/>
          <a:p>
            <a:pPr marL="0" indent="0" algn="l">
              <a:lnSpc>
                <a:spcPts val="245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Agents will work effectively alongside humans, boosting productivity.</a:t>
            </a:r>
            <a:endParaRPr lang="en-US" sz="1550" dirty="0"/>
          </a:p>
        </p:txBody>
      </p:sp>
      <p:sp>
        <p:nvSpPr>
          <p:cNvPr id="20" name="Shape 17"/>
          <p:cNvSpPr/>
          <p:nvPr/>
        </p:nvSpPr>
        <p:spPr>
          <a:xfrm>
            <a:off x="1188125" y="5902285"/>
            <a:ext cx="691991" cy="22860"/>
          </a:xfrm>
          <a:prstGeom prst="roundRect">
            <a:avLst>
              <a:gd name="adj" fmla="val 778524"/>
            </a:avLst>
          </a:prstGeom>
          <a:solidFill>
            <a:srgbClr val="FC8337"/>
          </a:solidFill>
        </p:spPr>
      </p:sp>
      <p:sp>
        <p:nvSpPr>
          <p:cNvPr id="21" name="Shape 18"/>
          <p:cNvSpPr/>
          <p:nvPr/>
        </p:nvSpPr>
        <p:spPr>
          <a:xfrm>
            <a:off x="766167" y="5691307"/>
            <a:ext cx="444818" cy="444818"/>
          </a:xfrm>
          <a:prstGeom prst="roundRect">
            <a:avLst>
              <a:gd name="adj" fmla="val 40010"/>
            </a:avLst>
          </a:prstGeom>
          <a:solidFill>
            <a:srgbClr val="030303"/>
          </a:solidFill>
          <a:ln w="22860">
            <a:solidFill>
              <a:srgbClr val="FC8337"/>
            </a:solidFill>
            <a:prstDash val="solid"/>
          </a:ln>
        </p:spPr>
      </p:sp>
      <p:sp>
        <p:nvSpPr>
          <p:cNvPr id="22" name="Text 19"/>
          <p:cNvSpPr/>
          <p:nvPr/>
        </p:nvSpPr>
        <p:spPr>
          <a:xfrm>
            <a:off x="892850" y="5765363"/>
            <a:ext cx="191333" cy="296585"/>
          </a:xfrm>
          <a:prstGeom prst="rect">
            <a:avLst/>
          </a:prstGeom>
          <a:noFill/>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4</a:t>
            </a:r>
            <a:endParaRPr lang="en-US" sz="2300" dirty="0"/>
          </a:p>
        </p:txBody>
      </p:sp>
      <p:sp>
        <p:nvSpPr>
          <p:cNvPr id="23" name="Text 20"/>
          <p:cNvSpPr/>
          <p:nvPr/>
        </p:nvSpPr>
        <p:spPr>
          <a:xfrm>
            <a:off x="2076093" y="5666542"/>
            <a:ext cx="2471738" cy="308967"/>
          </a:xfrm>
          <a:prstGeom prst="rect">
            <a:avLst/>
          </a:prstGeom>
          <a:noFill/>
        </p:spPr>
        <p:txBody>
          <a:bodyPr wrap="none" lIns="0" tIns="0" rIns="0" bIns="0" rtlCol="0" anchor="t"/>
          <a:lstStyle/>
          <a:p>
            <a:pPr marL="0" indent="0" algn="l">
              <a:lnSpc>
                <a:spcPts val="2400"/>
              </a:lnSpc>
              <a:buNone/>
            </a:pPr>
            <a:r>
              <a:rPr lang="en-US" sz="1900" dirty="0">
                <a:solidFill>
                  <a:srgbClr val="E5E0DF"/>
                </a:solidFill>
                <a:latin typeface="Saira Medium" pitchFamily="34" charset="0"/>
                <a:ea typeface="Saira Medium" pitchFamily="34" charset="-122"/>
                <a:cs typeface="Saira Medium" pitchFamily="34" charset="-120"/>
              </a:rPr>
              <a:t>Edge Computing</a:t>
            </a:r>
            <a:endParaRPr lang="en-US" sz="1900" dirty="0"/>
          </a:p>
        </p:txBody>
      </p:sp>
      <p:sp>
        <p:nvSpPr>
          <p:cNvPr id="24" name="Text 21"/>
          <p:cNvSpPr/>
          <p:nvPr/>
        </p:nvSpPr>
        <p:spPr>
          <a:xfrm>
            <a:off x="2076093" y="6094095"/>
            <a:ext cx="6375916" cy="316349"/>
          </a:xfrm>
          <a:prstGeom prst="rect">
            <a:avLst/>
          </a:prstGeom>
          <a:noFill/>
        </p:spPr>
        <p:txBody>
          <a:bodyPr wrap="none" lIns="0" tIns="0" rIns="0" bIns="0" rtlCol="0" anchor="t"/>
          <a:lstStyle/>
          <a:p>
            <a:pPr marL="0" indent="0" algn="l">
              <a:lnSpc>
                <a:spcPts val="245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Deployment on edge devices enables real-time processing.</a:t>
            </a:r>
            <a:endParaRPr lang="en-US" sz="1550" dirty="0"/>
          </a:p>
        </p:txBody>
      </p:sp>
      <p:sp>
        <p:nvSpPr>
          <p:cNvPr id="25" name="Text 22"/>
          <p:cNvSpPr/>
          <p:nvPr/>
        </p:nvSpPr>
        <p:spPr>
          <a:xfrm>
            <a:off x="691991" y="6830497"/>
            <a:ext cx="7760018" cy="316349"/>
          </a:xfrm>
          <a:prstGeom prst="rect">
            <a:avLst/>
          </a:prstGeom>
          <a:noFill/>
        </p:spPr>
        <p:txBody>
          <a:bodyPr wrap="none" lIns="0" tIns="0" rIns="0" bIns="0" rtlCol="0" anchor="t"/>
          <a:lstStyle/>
          <a:p>
            <a:pPr marL="0" indent="0" algn="r">
              <a:lnSpc>
                <a:spcPts val="2450"/>
              </a:lnSpc>
              <a:buNone/>
            </a:pPr>
            <a:endParaRPr lang="en-US" sz="1550" dirty="0"/>
          </a:p>
        </p:txBody>
      </p:sp>
      <p:sp>
        <p:nvSpPr>
          <p:cNvPr id="26" name="Text 23"/>
          <p:cNvSpPr/>
          <p:nvPr/>
        </p:nvSpPr>
        <p:spPr>
          <a:xfrm>
            <a:off x="691991" y="7369254"/>
            <a:ext cx="7760018" cy="316349"/>
          </a:xfrm>
          <a:prstGeom prst="rect">
            <a:avLst/>
          </a:prstGeom>
          <a:noFill/>
        </p:spPr>
        <p:txBody>
          <a:bodyPr wrap="none" lIns="0" tIns="0" rIns="0" bIns="0" rtlCol="0" anchor="t"/>
          <a:lstStyle/>
          <a:p>
            <a:pPr marL="0" indent="0" algn="r">
              <a:lnSpc>
                <a:spcPts val="2450"/>
              </a:lnSpc>
              <a:buNone/>
            </a:pPr>
            <a:r>
              <a:rPr lang="en-US" sz="155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55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0555" y="857369"/>
            <a:ext cx="6438305" cy="562927"/>
          </a:xfrm>
          <a:prstGeom prst="rect">
            <a:avLst/>
          </a:prstGeom>
          <a:noFill/>
        </p:spPr>
        <p:txBody>
          <a:bodyPr wrap="none" lIns="0" tIns="0" rIns="0" bIns="0" rtlCol="0" anchor="t"/>
          <a:lstStyle/>
          <a:p>
            <a:pPr marL="0" indent="0">
              <a:lnSpc>
                <a:spcPts val="4400"/>
              </a:lnSpc>
              <a:buNone/>
            </a:pPr>
            <a:r>
              <a:rPr lang="en-US" sz="3500" dirty="0">
                <a:solidFill>
                  <a:srgbClr val="FFFFFF"/>
                </a:solidFill>
                <a:latin typeface="Saira Medium" pitchFamily="34" charset="0"/>
                <a:ea typeface="Saira Medium" pitchFamily="34" charset="-122"/>
                <a:cs typeface="Saira Medium" pitchFamily="34" charset="-120"/>
              </a:rPr>
              <a:t>Conclusion: The Agentic Future</a:t>
            </a:r>
            <a:endParaRPr lang="en-US" sz="3500" dirty="0"/>
          </a:p>
        </p:txBody>
      </p:sp>
      <p:pic>
        <p:nvPicPr>
          <p:cNvPr id="3" name="Image 0" descr="preencoded.png"/>
          <p:cNvPicPr>
            <a:picLocks noChangeAspect="1"/>
          </p:cNvPicPr>
          <p:nvPr/>
        </p:nvPicPr>
        <p:blipFill>
          <a:blip r:embed="rId1"/>
          <a:stretch>
            <a:fillRect/>
          </a:stretch>
        </p:blipFill>
        <p:spPr>
          <a:xfrm>
            <a:off x="3311009" y="1780580"/>
            <a:ext cx="1323499" cy="641866"/>
          </a:xfrm>
          <a:prstGeom prst="rect">
            <a:avLst/>
          </a:prstGeom>
        </p:spPr>
      </p:pic>
      <p:sp>
        <p:nvSpPr>
          <p:cNvPr id="4" name="Text 1"/>
          <p:cNvSpPr/>
          <p:nvPr/>
        </p:nvSpPr>
        <p:spPr>
          <a:xfrm>
            <a:off x="3929539" y="1990487"/>
            <a:ext cx="86320" cy="360402"/>
          </a:xfrm>
          <a:prstGeom prst="rect">
            <a:avLst/>
          </a:prstGeom>
          <a:noFill/>
        </p:spPr>
        <p:txBody>
          <a:bodyPr wrap="none" lIns="0" tIns="0" rIns="0" bIns="0" rtlCol="0" anchor="t"/>
          <a:lstStyle/>
          <a:p>
            <a:pPr marL="0" indent="0" algn="ctr">
              <a:lnSpc>
                <a:spcPts val="2800"/>
              </a:lnSpc>
              <a:buNone/>
            </a:pPr>
            <a:r>
              <a:rPr lang="en-US" sz="1750" dirty="0">
                <a:solidFill>
                  <a:srgbClr val="E5E0DF"/>
                </a:solidFill>
                <a:latin typeface="Saira Medium" pitchFamily="34" charset="0"/>
                <a:ea typeface="Saira Medium" pitchFamily="34" charset="-122"/>
                <a:cs typeface="Saira Medium" pitchFamily="34" charset="-120"/>
              </a:rPr>
              <a:t>1</a:t>
            </a:r>
            <a:endParaRPr lang="en-US" sz="1750" dirty="0"/>
          </a:p>
        </p:txBody>
      </p:sp>
      <p:sp>
        <p:nvSpPr>
          <p:cNvPr id="5" name="Text 2"/>
          <p:cNvSpPr/>
          <p:nvPr/>
        </p:nvSpPr>
        <p:spPr>
          <a:xfrm>
            <a:off x="4814649" y="1960721"/>
            <a:ext cx="2527102" cy="281583"/>
          </a:xfrm>
          <a:prstGeom prst="rect">
            <a:avLst/>
          </a:prstGeom>
          <a:noFill/>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Revolutionize Industries</a:t>
            </a:r>
            <a:endParaRPr lang="en-US" sz="1750" dirty="0"/>
          </a:p>
        </p:txBody>
      </p:sp>
      <p:sp>
        <p:nvSpPr>
          <p:cNvPr id="6" name="Shape 3"/>
          <p:cNvSpPr/>
          <p:nvPr/>
        </p:nvSpPr>
        <p:spPr>
          <a:xfrm>
            <a:off x="4679513" y="2435423"/>
            <a:ext cx="9275326" cy="11430"/>
          </a:xfrm>
          <a:prstGeom prst="roundRect">
            <a:avLst>
              <a:gd name="adj" fmla="val 1418736"/>
            </a:avLst>
          </a:prstGeom>
          <a:solidFill>
            <a:srgbClr val="FC8337"/>
          </a:solidFill>
        </p:spPr>
      </p:sp>
      <p:pic>
        <p:nvPicPr>
          <p:cNvPr id="7" name="Image 1" descr="preencoded.png"/>
          <p:cNvPicPr>
            <a:picLocks noChangeAspect="1"/>
          </p:cNvPicPr>
          <p:nvPr/>
        </p:nvPicPr>
        <p:blipFill>
          <a:blip r:embed="rId2"/>
          <a:stretch>
            <a:fillRect/>
          </a:stretch>
        </p:blipFill>
        <p:spPr>
          <a:xfrm>
            <a:off x="2649260" y="2467451"/>
            <a:ext cx="2647117" cy="641866"/>
          </a:xfrm>
          <a:prstGeom prst="rect">
            <a:avLst/>
          </a:prstGeom>
        </p:spPr>
      </p:pic>
      <p:sp>
        <p:nvSpPr>
          <p:cNvPr id="8" name="Text 4"/>
          <p:cNvSpPr/>
          <p:nvPr/>
        </p:nvSpPr>
        <p:spPr>
          <a:xfrm>
            <a:off x="3903940" y="2608183"/>
            <a:ext cx="137636" cy="360402"/>
          </a:xfrm>
          <a:prstGeom prst="rect">
            <a:avLst/>
          </a:prstGeom>
          <a:noFill/>
        </p:spPr>
        <p:txBody>
          <a:bodyPr wrap="none" lIns="0" tIns="0" rIns="0" bIns="0" rtlCol="0" anchor="t"/>
          <a:lstStyle/>
          <a:p>
            <a:pPr marL="0" indent="0" algn="ctr">
              <a:lnSpc>
                <a:spcPts val="2800"/>
              </a:lnSpc>
              <a:buNone/>
            </a:pPr>
            <a:r>
              <a:rPr lang="en-US" sz="1750" dirty="0">
                <a:solidFill>
                  <a:srgbClr val="E5E0DF"/>
                </a:solidFill>
                <a:latin typeface="Saira Medium" pitchFamily="34" charset="0"/>
                <a:ea typeface="Saira Medium" pitchFamily="34" charset="-122"/>
                <a:cs typeface="Saira Medium" pitchFamily="34" charset="-120"/>
              </a:rPr>
              <a:t>2</a:t>
            </a:r>
            <a:endParaRPr lang="en-US" sz="1750" dirty="0"/>
          </a:p>
        </p:txBody>
      </p:sp>
      <p:sp>
        <p:nvSpPr>
          <p:cNvPr id="9" name="Text 5"/>
          <p:cNvSpPr/>
          <p:nvPr/>
        </p:nvSpPr>
        <p:spPr>
          <a:xfrm>
            <a:off x="5476518" y="2647593"/>
            <a:ext cx="1828919" cy="281583"/>
          </a:xfrm>
          <a:prstGeom prst="rect">
            <a:avLst/>
          </a:prstGeom>
          <a:noFill/>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Drive Automation</a:t>
            </a:r>
            <a:endParaRPr lang="en-US" sz="1750" dirty="0"/>
          </a:p>
        </p:txBody>
      </p:sp>
      <p:sp>
        <p:nvSpPr>
          <p:cNvPr id="10" name="Shape 6"/>
          <p:cNvSpPr/>
          <p:nvPr/>
        </p:nvSpPr>
        <p:spPr>
          <a:xfrm>
            <a:off x="5341382" y="3122295"/>
            <a:ext cx="8613458" cy="11430"/>
          </a:xfrm>
          <a:prstGeom prst="roundRect">
            <a:avLst>
              <a:gd name="adj" fmla="val 1418736"/>
            </a:avLst>
          </a:prstGeom>
          <a:solidFill>
            <a:srgbClr val="FC8337"/>
          </a:solidFill>
        </p:spPr>
      </p:sp>
      <p:pic>
        <p:nvPicPr>
          <p:cNvPr id="11" name="Image 2" descr="preencoded.png"/>
          <p:cNvPicPr>
            <a:picLocks noChangeAspect="1"/>
          </p:cNvPicPr>
          <p:nvPr/>
        </p:nvPicPr>
        <p:blipFill>
          <a:blip r:embed="rId3"/>
          <a:stretch>
            <a:fillRect/>
          </a:stretch>
        </p:blipFill>
        <p:spPr>
          <a:xfrm>
            <a:off x="1987510" y="3154323"/>
            <a:ext cx="3970615" cy="641866"/>
          </a:xfrm>
          <a:prstGeom prst="rect">
            <a:avLst/>
          </a:prstGeom>
        </p:spPr>
      </p:pic>
      <p:sp>
        <p:nvSpPr>
          <p:cNvPr id="12" name="Text 7"/>
          <p:cNvSpPr/>
          <p:nvPr/>
        </p:nvSpPr>
        <p:spPr>
          <a:xfrm>
            <a:off x="3904774" y="3295055"/>
            <a:ext cx="136088" cy="360402"/>
          </a:xfrm>
          <a:prstGeom prst="rect">
            <a:avLst/>
          </a:prstGeom>
          <a:noFill/>
        </p:spPr>
        <p:txBody>
          <a:bodyPr wrap="none" lIns="0" tIns="0" rIns="0" bIns="0" rtlCol="0" anchor="t"/>
          <a:lstStyle/>
          <a:p>
            <a:pPr marL="0" indent="0" algn="ctr">
              <a:lnSpc>
                <a:spcPts val="2800"/>
              </a:lnSpc>
              <a:buNone/>
            </a:pPr>
            <a:r>
              <a:rPr lang="en-US" sz="1750" dirty="0">
                <a:solidFill>
                  <a:srgbClr val="E5E0DF"/>
                </a:solidFill>
                <a:latin typeface="Saira Medium" pitchFamily="34" charset="0"/>
                <a:ea typeface="Saira Medium" pitchFamily="34" charset="-122"/>
                <a:cs typeface="Saira Medium" pitchFamily="34" charset="-120"/>
              </a:rPr>
              <a:t>3</a:t>
            </a:r>
            <a:endParaRPr lang="en-US" sz="1750" dirty="0"/>
          </a:p>
        </p:txBody>
      </p:sp>
      <p:sp>
        <p:nvSpPr>
          <p:cNvPr id="13" name="Text 8"/>
          <p:cNvSpPr/>
          <p:nvPr/>
        </p:nvSpPr>
        <p:spPr>
          <a:xfrm>
            <a:off x="6138267" y="3334464"/>
            <a:ext cx="2046208" cy="281583"/>
          </a:xfrm>
          <a:prstGeom prst="rect">
            <a:avLst/>
          </a:prstGeom>
          <a:noFill/>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Address Challenges</a:t>
            </a:r>
            <a:endParaRPr lang="en-US" sz="1750" dirty="0"/>
          </a:p>
        </p:txBody>
      </p:sp>
      <p:sp>
        <p:nvSpPr>
          <p:cNvPr id="14" name="Shape 9"/>
          <p:cNvSpPr/>
          <p:nvPr/>
        </p:nvSpPr>
        <p:spPr>
          <a:xfrm>
            <a:off x="6003131" y="3809167"/>
            <a:ext cx="7951708" cy="11430"/>
          </a:xfrm>
          <a:prstGeom prst="roundRect">
            <a:avLst>
              <a:gd name="adj" fmla="val 1418736"/>
            </a:avLst>
          </a:prstGeom>
          <a:solidFill>
            <a:srgbClr val="FC8337"/>
          </a:solidFill>
        </p:spPr>
      </p:sp>
      <p:pic>
        <p:nvPicPr>
          <p:cNvPr id="15" name="Image 3" descr="preencoded.png"/>
          <p:cNvPicPr>
            <a:picLocks noChangeAspect="1"/>
          </p:cNvPicPr>
          <p:nvPr/>
        </p:nvPicPr>
        <p:blipFill>
          <a:blip r:embed="rId4"/>
          <a:stretch>
            <a:fillRect/>
          </a:stretch>
        </p:blipFill>
        <p:spPr>
          <a:xfrm>
            <a:off x="1325642" y="3841194"/>
            <a:ext cx="5294233" cy="641866"/>
          </a:xfrm>
          <a:prstGeom prst="rect">
            <a:avLst/>
          </a:prstGeom>
        </p:spPr>
      </p:pic>
      <p:sp>
        <p:nvSpPr>
          <p:cNvPr id="16" name="Text 10"/>
          <p:cNvSpPr/>
          <p:nvPr/>
        </p:nvSpPr>
        <p:spPr>
          <a:xfrm>
            <a:off x="3900130" y="3981926"/>
            <a:ext cx="145256" cy="360402"/>
          </a:xfrm>
          <a:prstGeom prst="rect">
            <a:avLst/>
          </a:prstGeom>
          <a:noFill/>
        </p:spPr>
        <p:txBody>
          <a:bodyPr wrap="none" lIns="0" tIns="0" rIns="0" bIns="0" rtlCol="0" anchor="t"/>
          <a:lstStyle/>
          <a:p>
            <a:pPr marL="0" indent="0" algn="ctr">
              <a:lnSpc>
                <a:spcPts val="2800"/>
              </a:lnSpc>
              <a:buNone/>
            </a:pPr>
            <a:r>
              <a:rPr lang="en-US" sz="1750" dirty="0">
                <a:solidFill>
                  <a:srgbClr val="E5E0DF"/>
                </a:solidFill>
                <a:latin typeface="Saira Medium" pitchFamily="34" charset="0"/>
                <a:ea typeface="Saira Medium" pitchFamily="34" charset="-122"/>
                <a:cs typeface="Saira Medium" pitchFamily="34" charset="-120"/>
              </a:rPr>
              <a:t>4</a:t>
            </a:r>
            <a:endParaRPr lang="en-US" sz="1750" dirty="0"/>
          </a:p>
        </p:txBody>
      </p:sp>
      <p:sp>
        <p:nvSpPr>
          <p:cNvPr id="17" name="Text 11"/>
          <p:cNvSpPr/>
          <p:nvPr/>
        </p:nvSpPr>
        <p:spPr>
          <a:xfrm>
            <a:off x="6800017" y="4021336"/>
            <a:ext cx="1590556" cy="281583"/>
          </a:xfrm>
          <a:prstGeom prst="rect">
            <a:avLst/>
          </a:prstGeom>
          <a:noFill/>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Embrace Ethics</a:t>
            </a:r>
            <a:endParaRPr lang="en-US" sz="1750" dirty="0"/>
          </a:p>
        </p:txBody>
      </p:sp>
      <p:sp>
        <p:nvSpPr>
          <p:cNvPr id="18" name="Shape 12"/>
          <p:cNvSpPr/>
          <p:nvPr/>
        </p:nvSpPr>
        <p:spPr>
          <a:xfrm>
            <a:off x="6664881" y="4496038"/>
            <a:ext cx="7289959" cy="11430"/>
          </a:xfrm>
          <a:prstGeom prst="roundRect">
            <a:avLst>
              <a:gd name="adj" fmla="val 1418736"/>
            </a:avLst>
          </a:prstGeom>
          <a:solidFill>
            <a:srgbClr val="FC8337"/>
          </a:solidFill>
        </p:spPr>
      </p:sp>
      <p:pic>
        <p:nvPicPr>
          <p:cNvPr id="19" name="Image 4" descr="preencoded.png"/>
          <p:cNvPicPr>
            <a:picLocks noChangeAspect="1"/>
          </p:cNvPicPr>
          <p:nvPr/>
        </p:nvPicPr>
        <p:blipFill>
          <a:blip r:embed="rId5"/>
          <a:stretch>
            <a:fillRect/>
          </a:stretch>
        </p:blipFill>
        <p:spPr>
          <a:xfrm>
            <a:off x="663893" y="4528066"/>
            <a:ext cx="6617732" cy="641866"/>
          </a:xfrm>
          <a:prstGeom prst="rect">
            <a:avLst/>
          </a:prstGeom>
        </p:spPr>
      </p:pic>
      <p:sp>
        <p:nvSpPr>
          <p:cNvPr id="20" name="Text 13"/>
          <p:cNvSpPr/>
          <p:nvPr/>
        </p:nvSpPr>
        <p:spPr>
          <a:xfrm>
            <a:off x="3902750" y="4668798"/>
            <a:ext cx="139898" cy="360402"/>
          </a:xfrm>
          <a:prstGeom prst="rect">
            <a:avLst/>
          </a:prstGeom>
          <a:noFill/>
        </p:spPr>
        <p:txBody>
          <a:bodyPr wrap="none" lIns="0" tIns="0" rIns="0" bIns="0" rtlCol="0" anchor="t"/>
          <a:lstStyle/>
          <a:p>
            <a:pPr marL="0" indent="0" algn="ctr">
              <a:lnSpc>
                <a:spcPts val="2800"/>
              </a:lnSpc>
              <a:buNone/>
            </a:pPr>
            <a:r>
              <a:rPr lang="en-US" sz="1750" dirty="0">
                <a:solidFill>
                  <a:srgbClr val="E5E0DF"/>
                </a:solidFill>
                <a:latin typeface="Saira Medium" pitchFamily="34" charset="0"/>
                <a:ea typeface="Saira Medium" pitchFamily="34" charset="-122"/>
                <a:cs typeface="Saira Medium" pitchFamily="34" charset="-120"/>
              </a:rPr>
              <a:t>5</a:t>
            </a:r>
            <a:endParaRPr lang="en-US" sz="1750" dirty="0"/>
          </a:p>
        </p:txBody>
      </p:sp>
      <p:sp>
        <p:nvSpPr>
          <p:cNvPr id="21" name="Text 14"/>
          <p:cNvSpPr/>
          <p:nvPr/>
        </p:nvSpPr>
        <p:spPr>
          <a:xfrm>
            <a:off x="7461766" y="4708208"/>
            <a:ext cx="1694259" cy="281583"/>
          </a:xfrm>
          <a:prstGeom prst="rect">
            <a:avLst/>
          </a:prstGeom>
          <a:noFill/>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Transform Work</a:t>
            </a:r>
            <a:endParaRPr lang="en-US" sz="1750" dirty="0"/>
          </a:p>
        </p:txBody>
      </p:sp>
      <p:sp>
        <p:nvSpPr>
          <p:cNvPr id="22" name="Text 15"/>
          <p:cNvSpPr/>
          <p:nvPr/>
        </p:nvSpPr>
        <p:spPr>
          <a:xfrm>
            <a:off x="630555" y="5372576"/>
            <a:ext cx="13369290" cy="576263"/>
          </a:xfrm>
          <a:prstGeom prst="rect">
            <a:avLst/>
          </a:prstGeom>
          <a:noFill/>
        </p:spPr>
        <p:txBody>
          <a:bodyPr wrap="square" lIns="0" tIns="0" rIns="0" bIns="0" rtlCol="0" anchor="t"/>
          <a:lstStyle/>
          <a:p>
            <a:pPr marL="0" indent="0">
              <a:lnSpc>
                <a:spcPts val="2250"/>
              </a:lnSpc>
              <a:buNone/>
            </a:pPr>
            <a:r>
              <a:rPr lang="en-US" sz="1400" dirty="0">
                <a:solidFill>
                  <a:srgbClr val="E5E0DF"/>
                </a:solidFill>
                <a:latin typeface="Roboto" panose="02000000000000000000" pitchFamily="34" charset="0"/>
                <a:ea typeface="Roboto" panose="02000000000000000000" pitchFamily="34" charset="-122"/>
                <a:cs typeface="Roboto" panose="02000000000000000000" pitchFamily="34" charset="-120"/>
              </a:rPr>
              <a:t>Agentic AI is poised to transform how we live and work. By embracing this transformative tech responsibly, we can unlock its full potential. Let's embrace Agentic AI and shape the future together.</a:t>
            </a:r>
            <a:endParaRPr lang="en-US" sz="1400" dirty="0"/>
          </a:p>
        </p:txBody>
      </p:sp>
      <p:sp>
        <p:nvSpPr>
          <p:cNvPr id="24" name="Text 17"/>
          <p:cNvSpPr/>
          <p:nvPr/>
        </p:nvSpPr>
        <p:spPr>
          <a:xfrm>
            <a:off x="664210" y="7138829"/>
            <a:ext cx="13369290" cy="288131"/>
          </a:xfrm>
          <a:prstGeom prst="rect">
            <a:avLst/>
          </a:prstGeom>
          <a:noFill/>
        </p:spPr>
        <p:txBody>
          <a:bodyPr wrap="none" lIns="0" tIns="0" rIns="0" bIns="0" rtlCol="0" anchor="t"/>
          <a:lstStyle/>
          <a:p>
            <a:pPr marL="0" indent="0" algn="r">
              <a:lnSpc>
                <a:spcPts val="2250"/>
              </a:lnSpc>
              <a:buNone/>
            </a:pPr>
            <a:r>
              <a:rPr lang="en-US" sz="1400" b="1" dirty="0">
                <a:solidFill>
                  <a:srgbClr val="CCCCCC"/>
                </a:solidFill>
                <a:latin typeface="Roboto" panose="02000000000000000000" pitchFamily="34" charset="0"/>
                <a:ea typeface="Roboto" panose="02000000000000000000" pitchFamily="34" charset="-122"/>
                <a:cs typeface="Roboto" panose="02000000000000000000" pitchFamily="34" charset="-120"/>
              </a:rPr>
              <a:t>Prepared by</a:t>
            </a:r>
            <a:r>
              <a:rPr lang="en-US" sz="140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en-US" sz="1400" b="1" dirty="0">
                <a:solidFill>
                  <a:srgbClr val="FFFFFF"/>
                </a:solidFill>
                <a:latin typeface="Roboto" panose="02000000000000000000" pitchFamily="34" charset="0"/>
                <a:ea typeface="Roboto" panose="02000000000000000000" pitchFamily="34" charset="-122"/>
                <a:cs typeface="Roboto" panose="02000000000000000000" pitchFamily="34" charset="-120"/>
              </a:rPr>
              <a:t>Ali Askari</a:t>
            </a:r>
            <a:endParaRPr lang="en-US" sz="1400" dirty="0"/>
          </a:p>
        </p:txBody>
      </p:sp>
      <p:sp>
        <p:nvSpPr>
          <p:cNvPr id="29" name="Text 18"/>
          <p:cNvSpPr/>
          <p:nvPr/>
        </p:nvSpPr>
        <p:spPr>
          <a:xfrm>
            <a:off x="630555" y="7506652"/>
            <a:ext cx="13369290" cy="230624"/>
          </a:xfrm>
          <a:prstGeom prst="rect">
            <a:avLst/>
          </a:prstGeom>
          <a:noFill/>
        </p:spPr>
        <p:txBody>
          <a:bodyPr wrap="none" lIns="0" tIns="0" rIns="0" bIns="0" rtlCol="0" anchor="t"/>
          <a:lstStyle/>
          <a:p>
            <a:pPr marL="0" indent="0" algn="ctr">
              <a:lnSpc>
                <a:spcPts val="1800"/>
              </a:lnSpc>
              <a:buNone/>
            </a:pPr>
            <a:r>
              <a:rPr lang="en-US" sz="1100" dirty="0">
                <a:solidFill>
                  <a:srgbClr val="E5E0DF"/>
                </a:solidFill>
                <a:latin typeface="Roboto" panose="02000000000000000000" pitchFamily="34" charset="0"/>
                <a:ea typeface="Roboto" panose="02000000000000000000" pitchFamily="34" charset="-122"/>
                <a:cs typeface="Roboto" panose="02000000000000000000" pitchFamily="34" charset="-120"/>
              </a:rPr>
              <a:t>©2025 - All Right Reserved</a:t>
            </a:r>
            <a:endParaRPr lang="en-US" sz="1100" dirty="0"/>
          </a:p>
        </p:txBody>
      </p:sp>
      <p:sp>
        <p:nvSpPr>
          <p:cNvPr id="31" name="Rectangles 30"/>
          <p:cNvSpPr/>
          <p:nvPr/>
        </p:nvSpPr>
        <p:spPr>
          <a:xfrm>
            <a:off x="12468225" y="7726680"/>
            <a:ext cx="2126615" cy="5022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3139</Words>
  <Application>WPS Presentation</Application>
  <PresentationFormat>On-screen Show (16:9)</PresentationFormat>
  <Paragraphs>172</Paragraphs>
  <Slides>8</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SimSun</vt:lpstr>
      <vt:lpstr>Wingdings</vt:lpstr>
      <vt:lpstr>Saira Medium</vt:lpstr>
      <vt:lpstr>Saira Medium</vt:lpstr>
      <vt:lpstr>Saira Medium</vt:lpstr>
      <vt:lpstr>Roboto</vt:lpstr>
      <vt:lpstr>Roboto</vt:lpstr>
      <vt:lpstr>Roboto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Dell</cp:lastModifiedBy>
  <cp:revision>2</cp:revision>
  <dcterms:created xsi:type="dcterms:W3CDTF">2025-02-28T18:48:00Z</dcterms:created>
  <dcterms:modified xsi:type="dcterms:W3CDTF">2025-02-28T18:54:51Z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FA289780DE5048DAB605856B91777BA8_12</vt:lpwstr>
  </property>
  <property fmtid="{D5CDD505-2E9C-101B-9397-08002B2CF9AE}" pid="3" name="KSOProductBuildVer">
    <vt:lpwstr>1033-12.2.0.20323</vt:lpwstr>
  </property>
</Properties>
</file>